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68" r:id="rId2"/>
    <p:sldId id="440" r:id="rId3"/>
    <p:sldId id="441" r:id="rId4"/>
    <p:sldId id="442" r:id="rId5"/>
    <p:sldId id="443" r:id="rId6"/>
    <p:sldId id="444" r:id="rId7"/>
    <p:sldId id="445" r:id="rId8"/>
    <p:sldId id="446" r:id="rId9"/>
    <p:sldId id="447" r:id="rId10"/>
    <p:sldId id="448" r:id="rId11"/>
    <p:sldId id="449" r:id="rId12"/>
    <p:sldId id="450" r:id="rId13"/>
    <p:sldId id="451" r:id="rId14"/>
    <p:sldId id="452" r:id="rId15"/>
    <p:sldId id="453" r:id="rId16"/>
    <p:sldId id="454" r:id="rId17"/>
    <p:sldId id="455" r:id="rId18"/>
    <p:sldId id="456" r:id="rId19"/>
    <p:sldId id="457" r:id="rId20"/>
    <p:sldId id="458" r:id="rId21"/>
    <p:sldId id="459" r:id="rId22"/>
    <p:sldId id="460" r:id="rId23"/>
    <p:sldId id="461" r:id="rId24"/>
    <p:sldId id="462" r:id="rId25"/>
    <p:sldId id="463" r:id="rId26"/>
    <p:sldId id="464" r:id="rId27"/>
    <p:sldId id="480" r:id="rId28"/>
    <p:sldId id="481" r:id="rId29"/>
    <p:sldId id="482" r:id="rId30"/>
    <p:sldId id="483" r:id="rId31"/>
    <p:sldId id="465" r:id="rId32"/>
    <p:sldId id="466" r:id="rId33"/>
    <p:sldId id="467" r:id="rId34"/>
    <p:sldId id="468" r:id="rId35"/>
    <p:sldId id="469" r:id="rId36"/>
    <p:sldId id="472" r:id="rId37"/>
    <p:sldId id="473" r:id="rId38"/>
    <p:sldId id="474" r:id="rId39"/>
    <p:sldId id="475" r:id="rId40"/>
    <p:sldId id="47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72"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9F3325-C6F0-4EC1-9DE1-8EF0233341B9}" type="datetimeFigureOut">
              <a:rPr lang="en-US" smtClean="0"/>
              <a:t>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FA75B-5AA7-492A-89F5-B26954E24F53}" type="slidenum">
              <a:rPr lang="en-US" smtClean="0"/>
              <a:t>‹#›</a:t>
            </a:fld>
            <a:endParaRPr lang="en-US"/>
          </a:p>
        </p:txBody>
      </p:sp>
    </p:spTree>
    <p:extLst>
      <p:ext uri="{BB962C8B-B14F-4D97-AF65-F5344CB8AC3E}">
        <p14:creationId xmlns:p14="http://schemas.microsoft.com/office/powerpoint/2010/main" val="691686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FB99-0797-1767-5F4E-D0842763B7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9648BD-72F1-BBDE-41FB-49EA8FBE6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05F163-E94F-F5DC-BD41-25B11B9D2D55}"/>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5" name="Footer Placeholder 4">
            <a:extLst>
              <a:ext uri="{FF2B5EF4-FFF2-40B4-BE49-F238E27FC236}">
                <a16:creationId xmlns:a16="http://schemas.microsoft.com/office/drawing/2014/main" id="{BDBCF323-49A1-D04A-71CB-16F0032EC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0DEC6-00D9-B7AB-E881-F293D62A5A26}"/>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2335162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4FA40-4CD8-4867-42CF-CAF999E0E1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3891BD-6D3B-579D-51B1-F9116BF55A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3D6EE-F5D0-3036-E60A-681ADA26A029}"/>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5" name="Footer Placeholder 4">
            <a:extLst>
              <a:ext uri="{FF2B5EF4-FFF2-40B4-BE49-F238E27FC236}">
                <a16:creationId xmlns:a16="http://schemas.microsoft.com/office/drawing/2014/main" id="{68C34FCF-023C-6BE1-9B49-DDA6EA1A8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7AB6E-99DD-3775-CEF1-AF78788CB29E}"/>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2704421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99C2C0-5B3B-D02D-DA9B-22B79933D9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853BA1-4693-1217-C57C-256757EAB0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BA301-0407-6505-9B92-5A852072DE47}"/>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5" name="Footer Placeholder 4">
            <a:extLst>
              <a:ext uri="{FF2B5EF4-FFF2-40B4-BE49-F238E27FC236}">
                <a16:creationId xmlns:a16="http://schemas.microsoft.com/office/drawing/2014/main" id="{82F608E2-1E76-954E-4DD2-ED285A83C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B609F-6738-14EE-9674-85C19AB614A3}"/>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1150479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9487-43EE-0B87-FA09-A19042116A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5764A2-6812-77DF-D46A-2E4CB0F129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0E16E-A8A9-53D0-2595-5BB7AF5E013F}"/>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5" name="Footer Placeholder 4">
            <a:extLst>
              <a:ext uri="{FF2B5EF4-FFF2-40B4-BE49-F238E27FC236}">
                <a16:creationId xmlns:a16="http://schemas.microsoft.com/office/drawing/2014/main" id="{2F468B96-9D63-DDF4-886A-3CEF0B381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B4460-E10D-C6FA-E04F-F877F1ACF557}"/>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421025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9C66-154D-F5CB-5460-FA6389751E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057390-8059-78FE-D3EE-9A6FC5B55A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E2A252-B322-4886-BF43-402D0E526119}"/>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5" name="Footer Placeholder 4">
            <a:extLst>
              <a:ext uri="{FF2B5EF4-FFF2-40B4-BE49-F238E27FC236}">
                <a16:creationId xmlns:a16="http://schemas.microsoft.com/office/drawing/2014/main" id="{18E6B51A-9ECA-7CCB-DAC6-F5818C172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96CCC-FAD1-0728-8416-29C22EDE7C90}"/>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4105135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0224-DD0C-FD7F-37AC-218B44CA4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541A6-2C80-3BC6-9F12-2D4ADA4670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D4934F-AE66-D0B4-2A1B-E03280ECBD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791F92-C9DB-06BB-EA46-C6C8B2E2EDA4}"/>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6" name="Footer Placeholder 5">
            <a:extLst>
              <a:ext uri="{FF2B5EF4-FFF2-40B4-BE49-F238E27FC236}">
                <a16:creationId xmlns:a16="http://schemas.microsoft.com/office/drawing/2014/main" id="{37F138C5-DF5F-0462-9D5C-7344ADC48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FA2617-58DB-D9D0-46D6-702FF74A448D}"/>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882882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BFAA7-1B5A-936D-B9B5-A05BD876F5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94CDB-8ADE-6840-0063-931B8D89D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78E4DD-CA91-7644-9F3F-17223B6D4D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B0AF38-0D59-CC10-A485-D68D30A02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E83CAC-6787-D2F6-224C-C10F6AE32B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18327E-92EB-D88E-6928-6351C8A5C962}"/>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8" name="Footer Placeholder 7">
            <a:extLst>
              <a:ext uri="{FF2B5EF4-FFF2-40B4-BE49-F238E27FC236}">
                <a16:creationId xmlns:a16="http://schemas.microsoft.com/office/drawing/2014/main" id="{3C0F290A-B3D2-4EB2-23F9-ADD82FC21A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13BAC8-5AFE-7D70-1398-A65734D416DD}"/>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100977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93AD-B656-4AC1-B361-DE77FD3B6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D5B195-E1C2-BC8A-3B1F-1F83DE90F0BB}"/>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4" name="Footer Placeholder 3">
            <a:extLst>
              <a:ext uri="{FF2B5EF4-FFF2-40B4-BE49-F238E27FC236}">
                <a16:creationId xmlns:a16="http://schemas.microsoft.com/office/drawing/2014/main" id="{F6F84BE3-5D0C-2254-EFAC-F657D0FAC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804812-A1FC-538D-B2D9-32F8C649F242}"/>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226720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3DC43-A81F-A7F6-1F10-56FA8E6CE630}"/>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3" name="Footer Placeholder 2">
            <a:extLst>
              <a:ext uri="{FF2B5EF4-FFF2-40B4-BE49-F238E27FC236}">
                <a16:creationId xmlns:a16="http://schemas.microsoft.com/office/drawing/2014/main" id="{D8AA5CD8-0E53-0AF7-3CFB-7DE11F52C5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A2917-4C61-84C4-F8A0-F331BA5B3F4D}"/>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283752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26D63-27FB-FE34-A19F-6E453BFDC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D3DFE9-880E-2803-65E2-2BEA023615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56D862-53AF-B4DB-A13D-A9F41526D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7AC476-D941-B2E4-DBAD-E942C6D99E07}"/>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6" name="Footer Placeholder 5">
            <a:extLst>
              <a:ext uri="{FF2B5EF4-FFF2-40B4-BE49-F238E27FC236}">
                <a16:creationId xmlns:a16="http://schemas.microsoft.com/office/drawing/2014/main" id="{0A18A04A-D81F-769E-A768-EC0B65817F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BE0FF3-1A9F-F46D-6F34-F91EE284D6AD}"/>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64834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076B7-7867-597B-DFCD-4EB17362E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6392A-C240-2B6D-8204-D54F60B42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D7019D-DF6F-8924-538F-81CAF44113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D5834-6A49-76D4-927B-85705B70F245}"/>
              </a:ext>
            </a:extLst>
          </p:cNvPr>
          <p:cNvSpPr>
            <a:spLocks noGrp="1"/>
          </p:cNvSpPr>
          <p:nvPr>
            <p:ph type="dt" sz="half" idx="10"/>
          </p:nvPr>
        </p:nvSpPr>
        <p:spPr/>
        <p:txBody>
          <a:bodyPr/>
          <a:lstStyle/>
          <a:p>
            <a:fld id="{66C20A6B-12F9-4C9D-A491-1F73049E08D9}" type="datetimeFigureOut">
              <a:rPr lang="en-US" smtClean="0"/>
              <a:t>2/5/2023</a:t>
            </a:fld>
            <a:endParaRPr lang="en-US"/>
          </a:p>
        </p:txBody>
      </p:sp>
      <p:sp>
        <p:nvSpPr>
          <p:cNvPr id="6" name="Footer Placeholder 5">
            <a:extLst>
              <a:ext uri="{FF2B5EF4-FFF2-40B4-BE49-F238E27FC236}">
                <a16:creationId xmlns:a16="http://schemas.microsoft.com/office/drawing/2014/main" id="{DC8474E0-8EB2-E35C-F58B-8A329D1BE3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6EBAD-1E7B-53D6-A3FF-5D7FA1A5223A}"/>
              </a:ext>
            </a:extLst>
          </p:cNvPr>
          <p:cNvSpPr>
            <a:spLocks noGrp="1"/>
          </p:cNvSpPr>
          <p:nvPr>
            <p:ph type="sldNum" sz="quarter" idx="12"/>
          </p:nvPr>
        </p:nvSpPr>
        <p:spPr/>
        <p:txBody>
          <a:bodyPr/>
          <a:lstStyle/>
          <a:p>
            <a:fld id="{E923C5AC-31B3-4706-9448-79588ACD37DB}" type="slidenum">
              <a:rPr lang="en-US" smtClean="0"/>
              <a:t>‹#›</a:t>
            </a:fld>
            <a:endParaRPr lang="en-US"/>
          </a:p>
        </p:txBody>
      </p:sp>
    </p:spTree>
    <p:extLst>
      <p:ext uri="{BB962C8B-B14F-4D97-AF65-F5344CB8AC3E}">
        <p14:creationId xmlns:p14="http://schemas.microsoft.com/office/powerpoint/2010/main" val="343378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351BD5-2910-2326-4B21-D8A2D2D11B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6B35AA-559E-B08C-219B-51423902AA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0F066-AA0F-0F1E-BB9C-2B8D10901B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20A6B-12F9-4C9D-A491-1F73049E08D9}" type="datetimeFigureOut">
              <a:rPr lang="en-US" smtClean="0"/>
              <a:t>2/5/2023</a:t>
            </a:fld>
            <a:endParaRPr lang="en-US"/>
          </a:p>
        </p:txBody>
      </p:sp>
      <p:sp>
        <p:nvSpPr>
          <p:cNvPr id="5" name="Footer Placeholder 4">
            <a:extLst>
              <a:ext uri="{FF2B5EF4-FFF2-40B4-BE49-F238E27FC236}">
                <a16:creationId xmlns:a16="http://schemas.microsoft.com/office/drawing/2014/main" id="{F55E6AE5-A04D-20E0-3CCD-C260F866A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051BB6-0259-9DCD-537A-8FDAF4E0A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3C5AC-31B3-4706-9448-79588ACD37DB}" type="slidenum">
              <a:rPr lang="en-US" smtClean="0"/>
              <a:t>‹#›</a:t>
            </a:fld>
            <a:endParaRPr lang="en-US"/>
          </a:p>
        </p:txBody>
      </p:sp>
    </p:spTree>
    <p:extLst>
      <p:ext uri="{BB962C8B-B14F-4D97-AF65-F5344CB8AC3E}">
        <p14:creationId xmlns:p14="http://schemas.microsoft.com/office/powerpoint/2010/main" val="2126721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2120" y="1026607"/>
            <a:ext cx="8591423" cy="4401205"/>
          </a:xfrm>
          <a:prstGeom prst="rect">
            <a:avLst/>
          </a:prstGeom>
          <a:noFill/>
        </p:spPr>
        <p:txBody>
          <a:bodyPr wrap="square" rtlCol="0">
            <a:spAutoFit/>
          </a:bodyPr>
          <a:lstStyle/>
          <a:p>
            <a:pPr algn="ctr"/>
            <a:r>
              <a:rPr lang="en-US" sz="4000" b="1" dirty="0"/>
              <a:t>Course Title: </a:t>
            </a:r>
            <a:r>
              <a:rPr lang="en-US" sz="4000" b="1" dirty="0">
                <a:effectLst/>
                <a:ea typeface="Calibri" panose="020F0502020204030204" pitchFamily="34" charset="0"/>
                <a:cs typeface="Arial" panose="020B0604020202020204" pitchFamily="34" charset="0"/>
              </a:rPr>
              <a:t>Engineering Chemistry-1</a:t>
            </a:r>
            <a:endParaRPr lang="en-US" sz="4000" b="1" dirty="0">
              <a:cs typeface="Arial" panose="020B0604020202020204" pitchFamily="34" charset="0"/>
            </a:endParaRPr>
          </a:p>
          <a:p>
            <a:pPr algn="ctr"/>
            <a:r>
              <a:rPr lang="en-US" sz="4000" b="1"/>
              <a:t>Course Code: CHE109</a:t>
            </a:r>
          </a:p>
          <a:p>
            <a:pPr algn="ctr"/>
            <a:r>
              <a:rPr lang="en-US" sz="4000" b="1"/>
              <a:t>(</a:t>
            </a:r>
            <a:r>
              <a:rPr lang="en-US" sz="4000" b="1" dirty="0"/>
              <a:t>Chapter 11)</a:t>
            </a:r>
          </a:p>
          <a:p>
            <a:pPr algn="ctr"/>
            <a:endParaRPr lang="en-US" sz="4000" b="1" dirty="0"/>
          </a:p>
          <a:p>
            <a:pPr algn="ctr"/>
            <a:r>
              <a:rPr lang="en-US" sz="3600" b="1" dirty="0">
                <a:solidFill>
                  <a:srgbClr val="002060"/>
                </a:solidFill>
              </a:rPr>
              <a:t>Dr. Joyanta Kumar </a:t>
            </a:r>
            <a:r>
              <a:rPr lang="en-US" sz="3600" b="1" dirty="0" err="1">
                <a:solidFill>
                  <a:srgbClr val="002060"/>
                </a:solidFill>
              </a:rPr>
              <a:t>Saha</a:t>
            </a:r>
            <a:endParaRPr lang="en-US" sz="3600" b="1" dirty="0">
              <a:solidFill>
                <a:srgbClr val="002060"/>
              </a:solidFill>
            </a:endParaRPr>
          </a:p>
          <a:p>
            <a:pPr algn="ctr"/>
            <a:r>
              <a:rPr lang="en-US" sz="2800" b="1" dirty="0"/>
              <a:t>Associate Professor</a:t>
            </a:r>
          </a:p>
          <a:p>
            <a:pPr algn="ctr"/>
            <a:r>
              <a:rPr lang="en-US" sz="2800" b="1" dirty="0"/>
              <a:t>Department of Chemistry</a:t>
            </a:r>
          </a:p>
          <a:p>
            <a:pPr algn="ctr"/>
            <a:r>
              <a:rPr lang="en-US" sz="2800" b="1" dirty="0" err="1"/>
              <a:t>Jagannath</a:t>
            </a:r>
            <a:r>
              <a:rPr lang="en-US" sz="2800" b="1" dirty="0"/>
              <a:t> University</a:t>
            </a:r>
          </a:p>
        </p:txBody>
      </p:sp>
    </p:spTree>
    <p:extLst>
      <p:ext uri="{BB962C8B-B14F-4D97-AF65-F5344CB8AC3E}">
        <p14:creationId xmlns:p14="http://schemas.microsoft.com/office/powerpoint/2010/main" val="272617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91A967-FF38-A31A-BFB7-7649F0F3015C}"/>
              </a:ext>
            </a:extLst>
          </p:cNvPr>
          <p:cNvSpPr txBox="1"/>
          <p:nvPr/>
        </p:nvSpPr>
        <p:spPr>
          <a:xfrm>
            <a:off x="106877" y="130629"/>
            <a:ext cx="2032864" cy="523220"/>
          </a:xfrm>
          <a:prstGeom prst="rect">
            <a:avLst/>
          </a:prstGeom>
          <a:noFill/>
        </p:spPr>
        <p:txBody>
          <a:bodyPr wrap="none" rtlCol="0">
            <a:spAutoFit/>
          </a:bodyPr>
          <a:lstStyle/>
          <a:p>
            <a:r>
              <a:rPr lang="en-GB" sz="2800" b="1" dirty="0">
                <a:latin typeface="Times New Roman" panose="02020603050405020304" pitchFamily="18" charset="0"/>
                <a:cs typeface="Times New Roman" panose="02020603050405020304" pitchFamily="18" charset="0"/>
              </a:rPr>
              <a:t>Preparation</a:t>
            </a:r>
            <a:endParaRPr lang="en-BB"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065E584-6738-F3B3-8494-82476D5EC40D}"/>
              </a:ext>
            </a:extLst>
          </p:cNvPr>
          <p:cNvPicPr>
            <a:picLocks noChangeAspect="1"/>
          </p:cNvPicPr>
          <p:nvPr/>
        </p:nvPicPr>
        <p:blipFill>
          <a:blip r:embed="rId2"/>
          <a:stretch>
            <a:fillRect/>
          </a:stretch>
        </p:blipFill>
        <p:spPr>
          <a:xfrm>
            <a:off x="106877" y="897328"/>
            <a:ext cx="12192000" cy="4618558"/>
          </a:xfrm>
          <a:prstGeom prst="rect">
            <a:avLst/>
          </a:prstGeom>
        </p:spPr>
      </p:pic>
    </p:spTree>
    <p:extLst>
      <p:ext uri="{BB962C8B-B14F-4D97-AF65-F5344CB8AC3E}">
        <p14:creationId xmlns:p14="http://schemas.microsoft.com/office/powerpoint/2010/main" val="211844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A6004-AB78-35B4-CE71-34D9DF8A4ECB}"/>
              </a:ext>
            </a:extLst>
          </p:cNvPr>
          <p:cNvPicPr>
            <a:picLocks noChangeAspect="1"/>
          </p:cNvPicPr>
          <p:nvPr/>
        </p:nvPicPr>
        <p:blipFill>
          <a:blip r:embed="rId2"/>
          <a:stretch>
            <a:fillRect/>
          </a:stretch>
        </p:blipFill>
        <p:spPr>
          <a:xfrm>
            <a:off x="0" y="95002"/>
            <a:ext cx="12192000" cy="2418755"/>
          </a:xfrm>
          <a:prstGeom prst="rect">
            <a:avLst/>
          </a:prstGeom>
        </p:spPr>
      </p:pic>
      <p:sp>
        <p:nvSpPr>
          <p:cNvPr id="4" name="TextBox 3">
            <a:extLst>
              <a:ext uri="{FF2B5EF4-FFF2-40B4-BE49-F238E27FC236}">
                <a16:creationId xmlns:a16="http://schemas.microsoft.com/office/drawing/2014/main" id="{31C2154B-4778-62CA-2310-ACB0665192A9}"/>
              </a:ext>
            </a:extLst>
          </p:cNvPr>
          <p:cNvSpPr txBox="1"/>
          <p:nvPr/>
        </p:nvSpPr>
        <p:spPr>
          <a:xfrm>
            <a:off x="261257" y="2885704"/>
            <a:ext cx="10543271"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The Hydrogen for reduction may be obtained by employing </a:t>
            </a:r>
            <a:r>
              <a:rPr lang="en-GB" sz="2400" dirty="0" err="1">
                <a:latin typeface="Times New Roman" panose="02020603050405020304" pitchFamily="18" charset="0"/>
                <a:cs typeface="Times New Roman" panose="02020603050405020304" pitchFamily="18" charset="0"/>
              </a:rPr>
              <a:t>Zn+HCl</a:t>
            </a:r>
            <a:r>
              <a:rPr lang="en-GB" sz="2400" dirty="0">
                <a:latin typeface="Times New Roman" panose="02020603050405020304" pitchFamily="18" charset="0"/>
                <a:cs typeface="Times New Roman" panose="02020603050405020304" pitchFamily="18" charset="0"/>
              </a:rPr>
              <a:t>, C2H5OH+Na.</a:t>
            </a:r>
            <a:endParaRPr lang="en-B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13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4DA0F-B1DB-1F95-93CE-E63E7D0FBD4C}"/>
              </a:ext>
            </a:extLst>
          </p:cNvPr>
          <p:cNvPicPr>
            <a:picLocks noChangeAspect="1"/>
          </p:cNvPicPr>
          <p:nvPr/>
        </p:nvPicPr>
        <p:blipFill>
          <a:blip r:embed="rId2"/>
          <a:stretch>
            <a:fillRect/>
          </a:stretch>
        </p:blipFill>
        <p:spPr>
          <a:xfrm>
            <a:off x="93023" y="582385"/>
            <a:ext cx="12005953" cy="4119096"/>
          </a:xfrm>
          <a:prstGeom prst="rect">
            <a:avLst/>
          </a:prstGeom>
        </p:spPr>
      </p:pic>
    </p:spTree>
    <p:extLst>
      <p:ext uri="{BB962C8B-B14F-4D97-AF65-F5344CB8AC3E}">
        <p14:creationId xmlns:p14="http://schemas.microsoft.com/office/powerpoint/2010/main" val="338871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FE614-09C3-668F-1817-E1C7F98B9F26}"/>
              </a:ext>
            </a:extLst>
          </p:cNvPr>
          <p:cNvPicPr>
            <a:picLocks noChangeAspect="1"/>
          </p:cNvPicPr>
          <p:nvPr/>
        </p:nvPicPr>
        <p:blipFill>
          <a:blip r:embed="rId2"/>
          <a:stretch>
            <a:fillRect/>
          </a:stretch>
        </p:blipFill>
        <p:spPr>
          <a:xfrm>
            <a:off x="1" y="494989"/>
            <a:ext cx="12192000" cy="5614573"/>
          </a:xfrm>
          <a:prstGeom prst="rect">
            <a:avLst/>
          </a:prstGeom>
        </p:spPr>
      </p:pic>
    </p:spTree>
    <p:extLst>
      <p:ext uri="{BB962C8B-B14F-4D97-AF65-F5344CB8AC3E}">
        <p14:creationId xmlns:p14="http://schemas.microsoft.com/office/powerpoint/2010/main" val="838077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D1492A-B144-7DC8-42BD-FAE5AE98CF0F}"/>
              </a:ext>
            </a:extLst>
          </p:cNvPr>
          <p:cNvSpPr txBox="1"/>
          <p:nvPr/>
        </p:nvSpPr>
        <p:spPr>
          <a:xfrm>
            <a:off x="0" y="124093"/>
            <a:ext cx="12192000" cy="1938992"/>
          </a:xfrm>
          <a:prstGeom prst="rect">
            <a:avLst/>
          </a:prstGeom>
          <a:noFill/>
        </p:spPr>
        <p:txBody>
          <a:bodyPr wrap="square">
            <a:spAutoFit/>
          </a:bodyPr>
          <a:lstStyle/>
          <a:p>
            <a:r>
              <a:rPr lang="en-GB" sz="2400" b="1" dirty="0">
                <a:latin typeface="Arial" panose="020B0604020202020204" pitchFamily="34" charset="0"/>
                <a:cs typeface="Arial" panose="020B0604020202020204" pitchFamily="34" charset="0"/>
              </a:rPr>
              <a:t>Alkenes: </a:t>
            </a:r>
            <a:r>
              <a:rPr lang="en-GB" sz="2400" dirty="0">
                <a:latin typeface="Arial" panose="020B0604020202020204" pitchFamily="34" charset="0"/>
                <a:cs typeface="Arial" panose="020B0604020202020204" pitchFamily="34" charset="0"/>
              </a:rPr>
              <a:t>Alkenes are hydrocarbons those contain a carbon-carbon double bond (C=C) in their molecules. The general formula C</a:t>
            </a:r>
            <a:r>
              <a:rPr lang="en-GB" sz="2400" baseline="-25000" dirty="0">
                <a:latin typeface="Arial" panose="020B0604020202020204" pitchFamily="34" charset="0"/>
                <a:cs typeface="Arial" panose="020B0604020202020204" pitchFamily="34" charset="0"/>
              </a:rPr>
              <a:t>n</a:t>
            </a:r>
            <a:r>
              <a:rPr lang="en-GB" sz="2400" dirty="0">
                <a:latin typeface="Arial" panose="020B0604020202020204" pitchFamily="34" charset="0"/>
                <a:cs typeface="Arial" panose="020B0604020202020204" pitchFamily="34" charset="0"/>
              </a:rPr>
              <a:t>H</a:t>
            </a:r>
            <a:r>
              <a:rPr lang="en-GB" sz="2400" baseline="-25000" dirty="0">
                <a:latin typeface="Arial" panose="020B0604020202020204" pitchFamily="34" charset="0"/>
                <a:cs typeface="Arial" panose="020B0604020202020204" pitchFamily="34" charset="0"/>
              </a:rPr>
              <a:t>2n</a:t>
            </a:r>
            <a:r>
              <a:rPr lang="en-GB" sz="2400" dirty="0">
                <a:latin typeface="Arial" panose="020B0604020202020204" pitchFamily="34" charset="0"/>
                <a:cs typeface="Arial" panose="020B0604020202020204" pitchFamily="34" charset="0"/>
              </a:rPr>
              <a:t> (n=number of carbon atom) and designated as unsaturated hydrocarbons. They are commonly known as Olefines because the lower members form ‘oily’ products on treatment with chlorine or bromine. C</a:t>
            </a:r>
            <a:r>
              <a:rPr lang="en-GB" sz="2400" baseline="-25000" dirty="0">
                <a:latin typeface="Arial" panose="020B0604020202020204" pitchFamily="34" charset="0"/>
                <a:cs typeface="Arial" panose="020B0604020202020204" pitchFamily="34" charset="0"/>
              </a:rPr>
              <a:t>2</a:t>
            </a:r>
            <a:r>
              <a:rPr lang="en-GB" sz="2400" dirty="0">
                <a:latin typeface="Arial" panose="020B0604020202020204" pitchFamily="34" charset="0"/>
                <a:cs typeface="Arial" panose="020B0604020202020204" pitchFamily="34" charset="0"/>
              </a:rPr>
              <a:t>H</a:t>
            </a:r>
            <a:r>
              <a:rPr lang="en-GB" sz="2400" baseline="-25000" dirty="0">
                <a:latin typeface="Arial" panose="020B0604020202020204" pitchFamily="34" charset="0"/>
                <a:cs typeface="Arial" panose="020B0604020202020204" pitchFamily="34" charset="0"/>
              </a:rPr>
              <a:t>4</a:t>
            </a:r>
            <a:r>
              <a:rPr lang="en-GB" sz="2400" dirty="0">
                <a:latin typeface="Arial" panose="020B0604020202020204" pitchFamily="34" charset="0"/>
                <a:cs typeface="Arial" panose="020B0604020202020204" pitchFamily="34" charset="0"/>
              </a:rPr>
              <a:t> (ethylene), C</a:t>
            </a:r>
            <a:r>
              <a:rPr lang="en-GB" sz="2400" baseline="-25000" dirty="0">
                <a:latin typeface="Arial" panose="020B0604020202020204" pitchFamily="34" charset="0"/>
                <a:cs typeface="Arial" panose="020B0604020202020204" pitchFamily="34" charset="0"/>
              </a:rPr>
              <a:t>3</a:t>
            </a:r>
            <a:r>
              <a:rPr lang="en-GB" sz="2400" dirty="0">
                <a:latin typeface="Arial" panose="020B0604020202020204" pitchFamily="34" charset="0"/>
                <a:cs typeface="Arial" panose="020B0604020202020204" pitchFamily="34" charset="0"/>
              </a:rPr>
              <a:t>H</a:t>
            </a:r>
            <a:r>
              <a:rPr lang="en-GB" sz="2400" baseline="-25000" dirty="0">
                <a:latin typeface="Arial" panose="020B0604020202020204" pitchFamily="34" charset="0"/>
                <a:cs typeface="Arial" panose="020B0604020202020204" pitchFamily="34" charset="0"/>
              </a:rPr>
              <a:t>6</a:t>
            </a:r>
            <a:r>
              <a:rPr lang="en-GB" sz="2400" dirty="0">
                <a:latin typeface="Arial" panose="020B0604020202020204" pitchFamily="34" charset="0"/>
                <a:cs typeface="Arial" panose="020B0604020202020204" pitchFamily="34" charset="0"/>
              </a:rPr>
              <a:t> (propylene).</a:t>
            </a:r>
            <a:endParaRPr lang="en-BB"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4808024-1D16-78DA-7CEB-1E80B4046E9B}"/>
              </a:ext>
            </a:extLst>
          </p:cNvPr>
          <p:cNvPicPr>
            <a:picLocks noChangeAspect="1"/>
          </p:cNvPicPr>
          <p:nvPr/>
        </p:nvPicPr>
        <p:blipFill>
          <a:blip r:embed="rId2"/>
          <a:stretch>
            <a:fillRect/>
          </a:stretch>
        </p:blipFill>
        <p:spPr>
          <a:xfrm>
            <a:off x="575767" y="1693753"/>
            <a:ext cx="4105275" cy="1438275"/>
          </a:xfrm>
          <a:prstGeom prst="rect">
            <a:avLst/>
          </a:prstGeom>
        </p:spPr>
      </p:pic>
      <p:pic>
        <p:nvPicPr>
          <p:cNvPr id="7" name="Picture 6">
            <a:extLst>
              <a:ext uri="{FF2B5EF4-FFF2-40B4-BE49-F238E27FC236}">
                <a16:creationId xmlns:a16="http://schemas.microsoft.com/office/drawing/2014/main" id="{09D4181C-84BC-175B-BCB1-FC19B3C6531A}"/>
              </a:ext>
            </a:extLst>
          </p:cNvPr>
          <p:cNvPicPr>
            <a:picLocks noChangeAspect="1"/>
          </p:cNvPicPr>
          <p:nvPr/>
        </p:nvPicPr>
        <p:blipFill>
          <a:blip r:embed="rId3"/>
          <a:stretch>
            <a:fillRect/>
          </a:stretch>
        </p:blipFill>
        <p:spPr>
          <a:xfrm>
            <a:off x="5871296" y="2150953"/>
            <a:ext cx="1114425" cy="523875"/>
          </a:xfrm>
          <a:prstGeom prst="rect">
            <a:avLst/>
          </a:prstGeom>
        </p:spPr>
      </p:pic>
      <p:sp>
        <p:nvSpPr>
          <p:cNvPr id="9" name="TextBox 8">
            <a:extLst>
              <a:ext uri="{FF2B5EF4-FFF2-40B4-BE49-F238E27FC236}">
                <a16:creationId xmlns:a16="http://schemas.microsoft.com/office/drawing/2014/main" id="{70234789-A0A3-D0C9-8CCD-3D2FABB7558C}"/>
              </a:ext>
            </a:extLst>
          </p:cNvPr>
          <p:cNvSpPr txBox="1"/>
          <p:nvPr/>
        </p:nvSpPr>
        <p:spPr>
          <a:xfrm>
            <a:off x="7081961" y="1931699"/>
            <a:ext cx="4534272" cy="1200329"/>
          </a:xfrm>
          <a:prstGeom prst="rect">
            <a:avLst/>
          </a:prstGeom>
          <a:noFill/>
        </p:spPr>
        <p:txBody>
          <a:bodyPr wrap="square">
            <a:spAutoFit/>
          </a:bodyPr>
          <a:lstStyle/>
          <a:p>
            <a:r>
              <a:rPr lang="en-GB" sz="2400" dirty="0">
                <a:solidFill>
                  <a:srgbClr val="000000"/>
                </a:solidFill>
                <a:latin typeface="Times New Roman" panose="02020603050405020304" pitchFamily="18" charset="0"/>
                <a:cs typeface="Times New Roman" panose="02020603050405020304" pitchFamily="18" charset="0"/>
              </a:rPr>
              <a:t>T</a:t>
            </a:r>
            <a:r>
              <a:rPr lang="en-GB" sz="2400" b="0" dirty="0">
                <a:solidFill>
                  <a:srgbClr val="000000"/>
                </a:solidFill>
                <a:effectLst/>
                <a:latin typeface="Times New Roman" panose="02020603050405020304" pitchFamily="18" charset="0"/>
                <a:cs typeface="Times New Roman" panose="02020603050405020304" pitchFamily="18" charset="0"/>
              </a:rPr>
              <a:t>he functional group or function of alkene</a:t>
            </a:r>
            <a:r>
              <a:rPr lang="en-GB" sz="2400" dirty="0">
                <a:latin typeface="Times New Roman" panose="02020603050405020304" pitchFamily="18" charset="0"/>
                <a:cs typeface="Times New Roman" panose="02020603050405020304" pitchFamily="18" charset="0"/>
              </a:rPr>
              <a:t> </a:t>
            </a:r>
            <a:br>
              <a:rPr lang="en-GB" sz="2400" dirty="0">
                <a:latin typeface="Times New Roman" panose="02020603050405020304" pitchFamily="18" charset="0"/>
                <a:cs typeface="Times New Roman" panose="02020603050405020304" pitchFamily="18" charset="0"/>
              </a:rPr>
            </a:br>
            <a:endParaRPr lang="en-BB"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F15E5CE-C36F-49BE-6F94-87BDA135C8D1}"/>
              </a:ext>
            </a:extLst>
          </p:cNvPr>
          <p:cNvSpPr txBox="1"/>
          <p:nvPr/>
        </p:nvSpPr>
        <p:spPr>
          <a:xfrm>
            <a:off x="15526" y="3444509"/>
            <a:ext cx="12192000" cy="830997"/>
          </a:xfrm>
          <a:prstGeom prst="rect">
            <a:avLst/>
          </a:prstGeom>
          <a:noFill/>
        </p:spPr>
        <p:txBody>
          <a:bodyPr wrap="square">
            <a:spAutoFit/>
          </a:bodyPr>
          <a:lstStyle/>
          <a:p>
            <a:r>
              <a:rPr lang="en-GB" sz="2400" b="0" i="0" dirty="0">
                <a:solidFill>
                  <a:srgbClr val="000000"/>
                </a:solidFill>
                <a:effectLst/>
                <a:latin typeface="Arial" panose="020B0604020202020204" pitchFamily="34" charset="0"/>
                <a:cs typeface="Arial" panose="020B0604020202020204" pitchFamily="34" charset="0"/>
              </a:rPr>
              <a:t>Alkenes may be classified as Acyclic or Cyclic depending upon whether they have open chain or cyclic structure. A few examples of each class are given below.</a:t>
            </a:r>
            <a:r>
              <a:rPr lang="en-GB" sz="2400" dirty="0">
                <a:latin typeface="Arial" panose="020B0604020202020204" pitchFamily="34" charset="0"/>
                <a:cs typeface="Arial" panose="020B0604020202020204" pitchFamily="34" charset="0"/>
              </a:rPr>
              <a:t> </a:t>
            </a:r>
            <a:endParaRPr lang="en-BB" sz="24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316BDCAB-AC6D-D646-318E-AC190AF57D3B}"/>
              </a:ext>
            </a:extLst>
          </p:cNvPr>
          <p:cNvPicPr>
            <a:picLocks noChangeAspect="1"/>
          </p:cNvPicPr>
          <p:nvPr/>
        </p:nvPicPr>
        <p:blipFill>
          <a:blip r:embed="rId4"/>
          <a:stretch>
            <a:fillRect/>
          </a:stretch>
        </p:blipFill>
        <p:spPr>
          <a:xfrm>
            <a:off x="1794596" y="4425584"/>
            <a:ext cx="8153400" cy="2143125"/>
          </a:xfrm>
          <a:prstGeom prst="rect">
            <a:avLst/>
          </a:prstGeom>
        </p:spPr>
      </p:pic>
    </p:spTree>
    <p:extLst>
      <p:ext uri="{BB962C8B-B14F-4D97-AF65-F5344CB8AC3E}">
        <p14:creationId xmlns:p14="http://schemas.microsoft.com/office/powerpoint/2010/main" val="3220692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2D1EA-CA35-3B8E-D075-7332B49E4E5A}"/>
              </a:ext>
            </a:extLst>
          </p:cNvPr>
          <p:cNvSpPr txBox="1"/>
          <p:nvPr/>
        </p:nvSpPr>
        <p:spPr>
          <a:xfrm>
            <a:off x="0" y="270722"/>
            <a:ext cx="2041777" cy="461665"/>
          </a:xfrm>
          <a:prstGeom prst="rect">
            <a:avLst/>
          </a:prstGeom>
          <a:noFill/>
        </p:spPr>
        <p:txBody>
          <a:bodyPr wrap="none" rtlCol="0">
            <a:spAutoFit/>
          </a:bodyPr>
          <a:lstStyle/>
          <a:p>
            <a:r>
              <a:rPr lang="en-GB" sz="2400" b="1" dirty="0">
                <a:latin typeface="Times New Roman" panose="02020603050405020304" pitchFamily="18" charset="0"/>
                <a:cs typeface="Times New Roman" panose="02020603050405020304" pitchFamily="18" charset="0"/>
              </a:rPr>
              <a:t>Nomenclature</a:t>
            </a:r>
            <a:endParaRPr lang="en-BB"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FA599D5-25CF-1EC5-42CE-B8738102CFDE}"/>
              </a:ext>
            </a:extLst>
          </p:cNvPr>
          <p:cNvPicPr>
            <a:picLocks noChangeAspect="1"/>
          </p:cNvPicPr>
          <p:nvPr/>
        </p:nvPicPr>
        <p:blipFill>
          <a:blip r:embed="rId2"/>
          <a:stretch>
            <a:fillRect/>
          </a:stretch>
        </p:blipFill>
        <p:spPr>
          <a:xfrm>
            <a:off x="0" y="957509"/>
            <a:ext cx="12192000" cy="1402080"/>
          </a:xfrm>
          <a:prstGeom prst="rect">
            <a:avLst/>
          </a:prstGeom>
        </p:spPr>
      </p:pic>
      <p:pic>
        <p:nvPicPr>
          <p:cNvPr id="6" name="Picture 5">
            <a:extLst>
              <a:ext uri="{FF2B5EF4-FFF2-40B4-BE49-F238E27FC236}">
                <a16:creationId xmlns:a16="http://schemas.microsoft.com/office/drawing/2014/main" id="{C1F5AA47-0089-B84C-18E5-9424F778E4D3}"/>
              </a:ext>
            </a:extLst>
          </p:cNvPr>
          <p:cNvPicPr>
            <a:picLocks noChangeAspect="1"/>
          </p:cNvPicPr>
          <p:nvPr/>
        </p:nvPicPr>
        <p:blipFill>
          <a:blip r:embed="rId3"/>
          <a:stretch>
            <a:fillRect/>
          </a:stretch>
        </p:blipFill>
        <p:spPr>
          <a:xfrm>
            <a:off x="2986087" y="2584711"/>
            <a:ext cx="6219825" cy="3086100"/>
          </a:xfrm>
          <a:prstGeom prst="rect">
            <a:avLst/>
          </a:prstGeom>
        </p:spPr>
      </p:pic>
    </p:spTree>
    <p:extLst>
      <p:ext uri="{BB962C8B-B14F-4D97-AF65-F5344CB8AC3E}">
        <p14:creationId xmlns:p14="http://schemas.microsoft.com/office/powerpoint/2010/main" val="2048679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8F40F-9A04-F17A-9BD3-4982374038C2}"/>
              </a:ext>
            </a:extLst>
          </p:cNvPr>
          <p:cNvPicPr>
            <a:picLocks noChangeAspect="1"/>
          </p:cNvPicPr>
          <p:nvPr/>
        </p:nvPicPr>
        <p:blipFill>
          <a:blip r:embed="rId2"/>
          <a:stretch>
            <a:fillRect/>
          </a:stretch>
        </p:blipFill>
        <p:spPr>
          <a:xfrm>
            <a:off x="0" y="608611"/>
            <a:ext cx="12192000" cy="5953367"/>
          </a:xfrm>
          <a:prstGeom prst="rect">
            <a:avLst/>
          </a:prstGeom>
        </p:spPr>
      </p:pic>
      <p:sp>
        <p:nvSpPr>
          <p:cNvPr id="4" name="TextBox 3">
            <a:extLst>
              <a:ext uri="{FF2B5EF4-FFF2-40B4-BE49-F238E27FC236}">
                <a16:creationId xmlns:a16="http://schemas.microsoft.com/office/drawing/2014/main" id="{5257EA07-29B6-41CF-0D85-6A7462590186}"/>
              </a:ext>
            </a:extLst>
          </p:cNvPr>
          <p:cNvSpPr txBox="1"/>
          <p:nvPr/>
        </p:nvSpPr>
        <p:spPr>
          <a:xfrm>
            <a:off x="0" y="130628"/>
            <a:ext cx="2694584" cy="461665"/>
          </a:xfrm>
          <a:prstGeom prst="rect">
            <a:avLst/>
          </a:prstGeom>
          <a:noFill/>
        </p:spPr>
        <p:txBody>
          <a:bodyPr wrap="none" rtlCol="0">
            <a:spAutoFit/>
          </a:bodyPr>
          <a:lstStyle/>
          <a:p>
            <a:r>
              <a:rPr lang="en-GB" sz="2400" b="1" dirty="0">
                <a:latin typeface="Times New Roman" panose="02020603050405020304" pitchFamily="18" charset="0"/>
                <a:cs typeface="Times New Roman" panose="02020603050405020304" pitchFamily="18" charset="0"/>
              </a:rPr>
              <a:t>The IUPAC system</a:t>
            </a:r>
            <a:endParaRPr lang="en-BB"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908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47B31-7E61-DE35-FE33-BE13556B0D57}"/>
              </a:ext>
            </a:extLst>
          </p:cNvPr>
          <p:cNvPicPr>
            <a:picLocks noChangeAspect="1"/>
          </p:cNvPicPr>
          <p:nvPr/>
        </p:nvPicPr>
        <p:blipFill>
          <a:blip r:embed="rId2"/>
          <a:stretch>
            <a:fillRect/>
          </a:stretch>
        </p:blipFill>
        <p:spPr>
          <a:xfrm>
            <a:off x="-1" y="411986"/>
            <a:ext cx="2931445" cy="644918"/>
          </a:xfrm>
          <a:prstGeom prst="rect">
            <a:avLst/>
          </a:prstGeom>
        </p:spPr>
      </p:pic>
      <p:pic>
        <p:nvPicPr>
          <p:cNvPr id="5" name="Picture 4">
            <a:extLst>
              <a:ext uri="{FF2B5EF4-FFF2-40B4-BE49-F238E27FC236}">
                <a16:creationId xmlns:a16="http://schemas.microsoft.com/office/drawing/2014/main" id="{43D754B9-4A26-93AC-8419-ECE84AB49E42}"/>
              </a:ext>
            </a:extLst>
          </p:cNvPr>
          <p:cNvPicPr>
            <a:picLocks noChangeAspect="1"/>
          </p:cNvPicPr>
          <p:nvPr/>
        </p:nvPicPr>
        <p:blipFill>
          <a:blip r:embed="rId3"/>
          <a:stretch>
            <a:fillRect/>
          </a:stretch>
        </p:blipFill>
        <p:spPr>
          <a:xfrm>
            <a:off x="233857" y="1269422"/>
            <a:ext cx="2864924" cy="644918"/>
          </a:xfrm>
          <a:prstGeom prst="rect">
            <a:avLst/>
          </a:prstGeom>
        </p:spPr>
      </p:pic>
      <p:pic>
        <p:nvPicPr>
          <p:cNvPr id="7" name="Picture 6">
            <a:extLst>
              <a:ext uri="{FF2B5EF4-FFF2-40B4-BE49-F238E27FC236}">
                <a16:creationId xmlns:a16="http://schemas.microsoft.com/office/drawing/2014/main" id="{16AF1129-111C-DE61-386B-83E3430882D3}"/>
              </a:ext>
            </a:extLst>
          </p:cNvPr>
          <p:cNvPicPr>
            <a:picLocks noChangeAspect="1"/>
          </p:cNvPicPr>
          <p:nvPr/>
        </p:nvPicPr>
        <p:blipFill>
          <a:blip r:embed="rId4"/>
          <a:stretch>
            <a:fillRect/>
          </a:stretch>
        </p:blipFill>
        <p:spPr>
          <a:xfrm>
            <a:off x="386689" y="2400300"/>
            <a:ext cx="2017431" cy="1328552"/>
          </a:xfrm>
          <a:prstGeom prst="rect">
            <a:avLst/>
          </a:prstGeom>
        </p:spPr>
      </p:pic>
      <p:pic>
        <p:nvPicPr>
          <p:cNvPr id="9" name="Picture 8">
            <a:extLst>
              <a:ext uri="{FF2B5EF4-FFF2-40B4-BE49-F238E27FC236}">
                <a16:creationId xmlns:a16="http://schemas.microsoft.com/office/drawing/2014/main" id="{B059E755-8185-1802-13D7-99EC9EB11010}"/>
              </a:ext>
            </a:extLst>
          </p:cNvPr>
          <p:cNvPicPr>
            <a:picLocks noChangeAspect="1"/>
          </p:cNvPicPr>
          <p:nvPr/>
        </p:nvPicPr>
        <p:blipFill>
          <a:blip r:embed="rId5"/>
          <a:stretch>
            <a:fillRect/>
          </a:stretch>
        </p:blipFill>
        <p:spPr>
          <a:xfrm>
            <a:off x="386689" y="4188093"/>
            <a:ext cx="3295650" cy="1057275"/>
          </a:xfrm>
          <a:prstGeom prst="rect">
            <a:avLst/>
          </a:prstGeom>
        </p:spPr>
      </p:pic>
      <p:pic>
        <p:nvPicPr>
          <p:cNvPr id="11" name="Picture 10">
            <a:extLst>
              <a:ext uri="{FF2B5EF4-FFF2-40B4-BE49-F238E27FC236}">
                <a16:creationId xmlns:a16="http://schemas.microsoft.com/office/drawing/2014/main" id="{11C0A644-07CD-5C37-3C07-E935276373B5}"/>
              </a:ext>
            </a:extLst>
          </p:cNvPr>
          <p:cNvPicPr>
            <a:picLocks noChangeAspect="1"/>
          </p:cNvPicPr>
          <p:nvPr/>
        </p:nvPicPr>
        <p:blipFill>
          <a:blip r:embed="rId6"/>
          <a:stretch>
            <a:fillRect/>
          </a:stretch>
        </p:blipFill>
        <p:spPr>
          <a:xfrm>
            <a:off x="3682339" y="628123"/>
            <a:ext cx="1194461" cy="428781"/>
          </a:xfrm>
          <a:prstGeom prst="rect">
            <a:avLst/>
          </a:prstGeom>
        </p:spPr>
      </p:pic>
      <p:pic>
        <p:nvPicPr>
          <p:cNvPr id="15" name="Picture 14">
            <a:extLst>
              <a:ext uri="{FF2B5EF4-FFF2-40B4-BE49-F238E27FC236}">
                <a16:creationId xmlns:a16="http://schemas.microsoft.com/office/drawing/2014/main" id="{71DF4457-95E3-5CE9-3531-8CA4273EC213}"/>
              </a:ext>
            </a:extLst>
          </p:cNvPr>
          <p:cNvPicPr>
            <a:picLocks noChangeAspect="1"/>
          </p:cNvPicPr>
          <p:nvPr/>
        </p:nvPicPr>
        <p:blipFill>
          <a:blip r:embed="rId7"/>
          <a:stretch>
            <a:fillRect/>
          </a:stretch>
        </p:blipFill>
        <p:spPr>
          <a:xfrm>
            <a:off x="3682339" y="1516145"/>
            <a:ext cx="1270011" cy="407658"/>
          </a:xfrm>
          <a:prstGeom prst="rect">
            <a:avLst/>
          </a:prstGeom>
        </p:spPr>
      </p:pic>
      <p:pic>
        <p:nvPicPr>
          <p:cNvPr id="17" name="Picture 16">
            <a:extLst>
              <a:ext uri="{FF2B5EF4-FFF2-40B4-BE49-F238E27FC236}">
                <a16:creationId xmlns:a16="http://schemas.microsoft.com/office/drawing/2014/main" id="{D6D5E4F5-70A1-167C-FC10-9C816A6A3838}"/>
              </a:ext>
            </a:extLst>
          </p:cNvPr>
          <p:cNvPicPr>
            <a:picLocks noChangeAspect="1"/>
          </p:cNvPicPr>
          <p:nvPr/>
        </p:nvPicPr>
        <p:blipFill>
          <a:blip r:embed="rId8"/>
          <a:stretch>
            <a:fillRect/>
          </a:stretch>
        </p:blipFill>
        <p:spPr>
          <a:xfrm>
            <a:off x="3682339" y="2666105"/>
            <a:ext cx="2871242" cy="655089"/>
          </a:xfrm>
          <a:prstGeom prst="rect">
            <a:avLst/>
          </a:prstGeom>
        </p:spPr>
      </p:pic>
      <p:pic>
        <p:nvPicPr>
          <p:cNvPr id="19" name="Picture 18">
            <a:extLst>
              <a:ext uri="{FF2B5EF4-FFF2-40B4-BE49-F238E27FC236}">
                <a16:creationId xmlns:a16="http://schemas.microsoft.com/office/drawing/2014/main" id="{892073A6-D4E0-B5BF-0C08-A3C1F756B58A}"/>
              </a:ext>
            </a:extLst>
          </p:cNvPr>
          <p:cNvPicPr>
            <a:picLocks noChangeAspect="1"/>
          </p:cNvPicPr>
          <p:nvPr/>
        </p:nvPicPr>
        <p:blipFill>
          <a:blip r:embed="rId9"/>
          <a:stretch>
            <a:fillRect/>
          </a:stretch>
        </p:blipFill>
        <p:spPr>
          <a:xfrm>
            <a:off x="3909084" y="4710499"/>
            <a:ext cx="2087985" cy="431517"/>
          </a:xfrm>
          <a:prstGeom prst="rect">
            <a:avLst/>
          </a:prstGeom>
        </p:spPr>
      </p:pic>
      <p:pic>
        <p:nvPicPr>
          <p:cNvPr id="21" name="Picture 20">
            <a:extLst>
              <a:ext uri="{FF2B5EF4-FFF2-40B4-BE49-F238E27FC236}">
                <a16:creationId xmlns:a16="http://schemas.microsoft.com/office/drawing/2014/main" id="{AE2AEE65-A3F0-F69D-7E1F-27433B989165}"/>
              </a:ext>
            </a:extLst>
          </p:cNvPr>
          <p:cNvPicPr>
            <a:picLocks noChangeAspect="1"/>
          </p:cNvPicPr>
          <p:nvPr/>
        </p:nvPicPr>
        <p:blipFill>
          <a:blip r:embed="rId10"/>
          <a:stretch>
            <a:fillRect/>
          </a:stretch>
        </p:blipFill>
        <p:spPr>
          <a:xfrm>
            <a:off x="320014" y="5634564"/>
            <a:ext cx="3314700" cy="1190625"/>
          </a:xfrm>
          <a:prstGeom prst="rect">
            <a:avLst/>
          </a:prstGeom>
        </p:spPr>
      </p:pic>
      <p:pic>
        <p:nvPicPr>
          <p:cNvPr id="23" name="Picture 22">
            <a:extLst>
              <a:ext uri="{FF2B5EF4-FFF2-40B4-BE49-F238E27FC236}">
                <a16:creationId xmlns:a16="http://schemas.microsoft.com/office/drawing/2014/main" id="{B229422A-BF02-DB37-A401-65A4A3B40E4F}"/>
              </a:ext>
            </a:extLst>
          </p:cNvPr>
          <p:cNvPicPr>
            <a:picLocks noChangeAspect="1"/>
          </p:cNvPicPr>
          <p:nvPr/>
        </p:nvPicPr>
        <p:blipFill>
          <a:blip r:embed="rId11"/>
          <a:stretch>
            <a:fillRect/>
          </a:stretch>
        </p:blipFill>
        <p:spPr>
          <a:xfrm>
            <a:off x="3962399" y="6066090"/>
            <a:ext cx="3020619" cy="431517"/>
          </a:xfrm>
          <a:prstGeom prst="rect">
            <a:avLst/>
          </a:prstGeom>
        </p:spPr>
      </p:pic>
    </p:spTree>
    <p:extLst>
      <p:ext uri="{BB962C8B-B14F-4D97-AF65-F5344CB8AC3E}">
        <p14:creationId xmlns:p14="http://schemas.microsoft.com/office/powerpoint/2010/main" val="354797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3251D5-EE2B-99DE-F4E7-1579723AAB53}"/>
              </a:ext>
            </a:extLst>
          </p:cNvPr>
          <p:cNvSpPr txBox="1"/>
          <p:nvPr/>
        </p:nvSpPr>
        <p:spPr>
          <a:xfrm>
            <a:off x="106877" y="130629"/>
            <a:ext cx="2182008" cy="523220"/>
          </a:xfrm>
          <a:prstGeom prst="rect">
            <a:avLst/>
          </a:prstGeom>
          <a:noFill/>
        </p:spPr>
        <p:txBody>
          <a:bodyPr wrap="none" rtlCol="0">
            <a:spAutoFit/>
          </a:bodyPr>
          <a:lstStyle/>
          <a:p>
            <a:r>
              <a:rPr lang="en-GB" sz="2800" b="1" dirty="0">
                <a:latin typeface="Arial" panose="020B0604020202020204" pitchFamily="34" charset="0"/>
                <a:cs typeface="Arial" panose="020B0604020202020204" pitchFamily="34" charset="0"/>
              </a:rPr>
              <a:t>Preparation</a:t>
            </a:r>
            <a:endParaRPr lang="en-BB"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4FEFD3F-FA87-0D9F-A236-7E2A81B97FBE}"/>
              </a:ext>
            </a:extLst>
          </p:cNvPr>
          <p:cNvSpPr txBox="1"/>
          <p:nvPr/>
        </p:nvSpPr>
        <p:spPr>
          <a:xfrm>
            <a:off x="0" y="751344"/>
            <a:ext cx="12192000" cy="3901837"/>
          </a:xfrm>
          <a:prstGeom prst="rect">
            <a:avLst/>
          </a:prstGeom>
          <a:noFill/>
        </p:spPr>
        <p:txBody>
          <a:bodyPr wrap="square" rtlCol="0">
            <a:spAutoFit/>
          </a:bodyPr>
          <a:lstStyle/>
          <a:p>
            <a:pPr>
              <a:lnSpc>
                <a:spcPct val="150000"/>
              </a:lnSpc>
            </a:pPr>
            <a:r>
              <a:rPr lang="en-GB" sz="2400" b="1" dirty="0">
                <a:latin typeface="Arial" panose="020B0604020202020204" pitchFamily="34" charset="0"/>
                <a:cs typeface="Arial" panose="020B0604020202020204" pitchFamily="34" charset="0"/>
              </a:rPr>
              <a:t>By dehydration of alcohol: </a:t>
            </a:r>
            <a:r>
              <a:rPr lang="en-GB" sz="2400" dirty="0">
                <a:latin typeface="Arial" panose="020B0604020202020204" pitchFamily="34" charset="0"/>
                <a:cs typeface="Arial" panose="020B0604020202020204" pitchFamily="34" charset="0"/>
              </a:rPr>
              <a:t>Dehydration means the removal of a molecule of water from a reactant molecule. When an alcohol is heated in the presence of sulphuric acid, a water molecule is eliminated and an alkene is formed. The ease of dehydration of an alcohol depends markedly in its structure. Te</a:t>
            </a:r>
            <a:r>
              <a:rPr lang="en-GB" sz="2400" b="0" i="0" dirty="0">
                <a:solidFill>
                  <a:srgbClr val="000000"/>
                </a:solidFill>
                <a:effectLst/>
                <a:latin typeface="Arial" panose="020B0604020202020204" pitchFamily="34" charset="0"/>
                <a:cs typeface="Arial" panose="020B0604020202020204" pitchFamily="34" charset="0"/>
              </a:rPr>
              <a:t>rtiary alcohols dehydrate under mild conditions (moderate temperature, dilute acid). Secondary alcohols are intermediate in reactivity. Primary alcohols generally require concentrated acids and relatively high temperatures.</a:t>
            </a:r>
            <a:endParaRPr lang="en-B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9217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E07873-763C-DF2C-089C-E47C0AE589BE}"/>
              </a:ext>
            </a:extLst>
          </p:cNvPr>
          <p:cNvPicPr>
            <a:picLocks noChangeAspect="1"/>
          </p:cNvPicPr>
          <p:nvPr/>
        </p:nvPicPr>
        <p:blipFill>
          <a:blip r:embed="rId2"/>
          <a:stretch>
            <a:fillRect/>
          </a:stretch>
        </p:blipFill>
        <p:spPr>
          <a:xfrm>
            <a:off x="114300" y="209550"/>
            <a:ext cx="5435611" cy="2925536"/>
          </a:xfrm>
          <a:prstGeom prst="rect">
            <a:avLst/>
          </a:prstGeom>
        </p:spPr>
      </p:pic>
      <p:pic>
        <p:nvPicPr>
          <p:cNvPr id="9" name="Picture 8">
            <a:extLst>
              <a:ext uri="{FF2B5EF4-FFF2-40B4-BE49-F238E27FC236}">
                <a16:creationId xmlns:a16="http://schemas.microsoft.com/office/drawing/2014/main" id="{3E6C5162-C2F2-4E3D-FA63-077CE1C278FD}"/>
              </a:ext>
            </a:extLst>
          </p:cNvPr>
          <p:cNvPicPr>
            <a:picLocks noChangeAspect="1"/>
          </p:cNvPicPr>
          <p:nvPr/>
        </p:nvPicPr>
        <p:blipFill>
          <a:blip r:embed="rId3"/>
          <a:stretch>
            <a:fillRect/>
          </a:stretch>
        </p:blipFill>
        <p:spPr>
          <a:xfrm>
            <a:off x="114300" y="3889911"/>
            <a:ext cx="6600825" cy="1714500"/>
          </a:xfrm>
          <a:prstGeom prst="rect">
            <a:avLst/>
          </a:prstGeom>
        </p:spPr>
      </p:pic>
      <p:pic>
        <p:nvPicPr>
          <p:cNvPr id="11" name="Picture 10">
            <a:extLst>
              <a:ext uri="{FF2B5EF4-FFF2-40B4-BE49-F238E27FC236}">
                <a16:creationId xmlns:a16="http://schemas.microsoft.com/office/drawing/2014/main" id="{67C10998-CC14-44E7-A7A4-6DB8C561F083}"/>
              </a:ext>
            </a:extLst>
          </p:cNvPr>
          <p:cNvPicPr>
            <a:picLocks noChangeAspect="1"/>
          </p:cNvPicPr>
          <p:nvPr/>
        </p:nvPicPr>
        <p:blipFill>
          <a:blip r:embed="rId4"/>
          <a:stretch>
            <a:fillRect/>
          </a:stretch>
        </p:blipFill>
        <p:spPr>
          <a:xfrm>
            <a:off x="5925786" y="66675"/>
            <a:ext cx="6151913" cy="3290558"/>
          </a:xfrm>
          <a:prstGeom prst="rect">
            <a:avLst/>
          </a:prstGeom>
        </p:spPr>
      </p:pic>
    </p:spTree>
    <p:extLst>
      <p:ext uri="{BB962C8B-B14F-4D97-AF65-F5344CB8AC3E}">
        <p14:creationId xmlns:p14="http://schemas.microsoft.com/office/powerpoint/2010/main" val="398605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119D0-F429-1F1D-3B4E-E78E2B85FBE6}"/>
              </a:ext>
            </a:extLst>
          </p:cNvPr>
          <p:cNvSpPr txBox="1"/>
          <p:nvPr/>
        </p:nvSpPr>
        <p:spPr>
          <a:xfrm>
            <a:off x="4412974" y="99391"/>
            <a:ext cx="3074504" cy="461665"/>
          </a:xfrm>
          <a:prstGeom prst="rect">
            <a:avLst/>
          </a:prstGeom>
          <a:noFill/>
        </p:spPr>
        <p:txBody>
          <a:bodyPr wrap="square" rtlCol="0">
            <a:spAutoFit/>
          </a:bodyPr>
          <a:lstStyle/>
          <a:p>
            <a:r>
              <a:rPr lang="en-GB" sz="2400" b="1" dirty="0">
                <a:latin typeface="Arial" panose="020B0604020202020204" pitchFamily="34" charset="0"/>
                <a:cs typeface="Arial" panose="020B0604020202020204" pitchFamily="34" charset="0"/>
              </a:rPr>
              <a:t>Organic Chemistry</a:t>
            </a:r>
            <a:endParaRPr lang="en-BB" sz="2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31826FA-63E4-749D-49E4-11A82300FA1F}"/>
              </a:ext>
            </a:extLst>
          </p:cNvPr>
          <p:cNvSpPr txBox="1"/>
          <p:nvPr/>
        </p:nvSpPr>
        <p:spPr>
          <a:xfrm>
            <a:off x="0" y="814566"/>
            <a:ext cx="12192000" cy="830997"/>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The study of hydrocarbons and the compounds which could be thought of s their derivatives is defined as organic chemistry.</a:t>
            </a:r>
            <a:endParaRPr lang="en-BB"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0BC6BA5-73DC-B420-410E-FDCC73364D45}"/>
              </a:ext>
            </a:extLst>
          </p:cNvPr>
          <p:cNvPicPr>
            <a:picLocks noChangeAspect="1"/>
          </p:cNvPicPr>
          <p:nvPr/>
        </p:nvPicPr>
        <p:blipFill>
          <a:blip r:embed="rId2"/>
          <a:stretch>
            <a:fillRect/>
          </a:stretch>
        </p:blipFill>
        <p:spPr>
          <a:xfrm>
            <a:off x="1868143" y="1788629"/>
            <a:ext cx="7434884" cy="3469613"/>
          </a:xfrm>
          <a:prstGeom prst="rect">
            <a:avLst/>
          </a:prstGeom>
        </p:spPr>
      </p:pic>
    </p:spTree>
    <p:extLst>
      <p:ext uri="{BB962C8B-B14F-4D97-AF65-F5344CB8AC3E}">
        <p14:creationId xmlns:p14="http://schemas.microsoft.com/office/powerpoint/2010/main" val="1021768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583F7EF5-D709-9D10-C665-3E2D444D4167}"/>
              </a:ext>
            </a:extLst>
          </p:cNvPr>
          <p:cNvSpPr>
            <a:spLocks noChangeArrowheads="1"/>
          </p:cNvSpPr>
          <p:nvPr/>
        </p:nvSpPr>
        <p:spPr bwMode="auto">
          <a:xfrm>
            <a:off x="4598988" y="3894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BB" altLang="en-BB" sz="1800" b="0" i="0" u="none" strike="noStrike" cap="none" normalizeH="0" baseline="0">
                <a:ln>
                  <a:noFill/>
                </a:ln>
                <a:solidFill>
                  <a:schemeClr val="tx1"/>
                </a:solidFill>
                <a:effectLst/>
                <a:latin typeface="Arial" panose="020B0604020202020204" pitchFamily="34" charset="0"/>
              </a:rPr>
            </a:br>
            <a:endParaRPr kumimoji="0" lang="en-BB" altLang="en-BB"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234B185F-1873-F850-E00F-80F82F684B06}"/>
              </a:ext>
            </a:extLst>
          </p:cNvPr>
          <p:cNvSpPr txBox="1"/>
          <p:nvPr/>
        </p:nvSpPr>
        <p:spPr>
          <a:xfrm>
            <a:off x="0" y="223507"/>
            <a:ext cx="12192000" cy="2308324"/>
          </a:xfrm>
          <a:prstGeom prst="rect">
            <a:avLst/>
          </a:prstGeom>
          <a:noFill/>
        </p:spPr>
        <p:txBody>
          <a:bodyPr wrap="square">
            <a:spAutoFit/>
          </a:bodyPr>
          <a:lstStyle/>
          <a:p>
            <a:r>
              <a:rPr lang="en-GB" sz="2400" b="1" dirty="0">
                <a:solidFill>
                  <a:srgbClr val="000000"/>
                </a:solidFill>
                <a:effectLst/>
                <a:latin typeface="Arial" panose="020B0604020202020204" pitchFamily="34" charset="0"/>
                <a:cs typeface="Arial" panose="020B0604020202020204" pitchFamily="34" charset="0"/>
              </a:rPr>
              <a:t>By dehydrohalogenation of alkyl halides: </a:t>
            </a:r>
            <a:r>
              <a:rPr lang="en-GB" sz="2400" b="0" dirty="0">
                <a:solidFill>
                  <a:srgbClr val="000000"/>
                </a:solidFill>
                <a:effectLst/>
                <a:latin typeface="Arial" panose="020B0604020202020204" pitchFamily="34" charset="0"/>
                <a:cs typeface="Arial" panose="020B0604020202020204" pitchFamily="34" charset="0"/>
              </a:rPr>
              <a:t>Dehydrohalogenation involves the removal of the elements of hydrogen halide (H—XI) from adjacent carbon atoms. When an alkyl halide is he with an alcoholic solution of sodium or potassium hydroxide, a molecule of hydrogen</a:t>
            </a:r>
            <a:r>
              <a:rPr lang="en-GB" sz="2400" dirty="0">
                <a:latin typeface="Arial" panose="020B0604020202020204" pitchFamily="34" charset="0"/>
                <a:cs typeface="Arial" panose="020B0604020202020204" pitchFamily="34" charset="0"/>
              </a:rPr>
              <a:t> </a:t>
            </a:r>
            <a:r>
              <a:rPr lang="en-GB" sz="2400" b="0" dirty="0">
                <a:solidFill>
                  <a:srgbClr val="000000"/>
                </a:solidFill>
                <a:effectLst/>
                <a:latin typeface="Arial" panose="020B0604020202020204" pitchFamily="34" charset="0"/>
                <a:cs typeface="Arial" panose="020B0604020202020204" pitchFamily="34" charset="0"/>
              </a:rPr>
              <a:t>halide is eliminated and an alkene is formed. Alkyl bromides are more reactive than chlorides, and alky l iodides are still more reactive in undergoing dehydrohalogenation.</a:t>
            </a:r>
            <a:r>
              <a:rPr lang="en-GB" sz="2400" dirty="0">
                <a:latin typeface="Arial" panose="020B0604020202020204" pitchFamily="34" charset="0"/>
                <a:cs typeface="Arial" panose="020B0604020202020204" pitchFamily="34" charset="0"/>
              </a:rPr>
              <a:t> </a:t>
            </a:r>
            <a:endParaRPr lang="en-GB" sz="2400" dirty="0">
              <a:effectLst/>
              <a:latin typeface="Arial" panose="020B0604020202020204" pitchFamily="34" charset="0"/>
              <a:cs typeface="Arial" panose="020B0604020202020204" pitchFamily="34" charset="0"/>
            </a:endParaRPr>
          </a:p>
        </p:txBody>
      </p:sp>
      <p:sp>
        <p:nvSpPr>
          <p:cNvPr id="15" name="Rectangle 6">
            <a:extLst>
              <a:ext uri="{FF2B5EF4-FFF2-40B4-BE49-F238E27FC236}">
                <a16:creationId xmlns:a16="http://schemas.microsoft.com/office/drawing/2014/main" id="{7661203F-47DD-3417-EB12-7982FA7E37A4}"/>
              </a:ext>
            </a:extLst>
          </p:cNvPr>
          <p:cNvSpPr>
            <a:spLocks noChangeArrowheads="1"/>
          </p:cNvSpPr>
          <p:nvPr/>
        </p:nvSpPr>
        <p:spPr bwMode="auto">
          <a:xfrm>
            <a:off x="4598988" y="3894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BB" altLang="en-BB" sz="1800" b="0" i="0" u="none" strike="noStrike" cap="none" normalizeH="0" baseline="0">
                <a:ln>
                  <a:noFill/>
                </a:ln>
                <a:solidFill>
                  <a:schemeClr val="tx1"/>
                </a:solidFill>
                <a:effectLst/>
                <a:latin typeface="Arial" panose="020B0604020202020204" pitchFamily="34" charset="0"/>
              </a:rPr>
            </a:br>
            <a:endParaRPr kumimoji="0" lang="en-BB" altLang="en-BB" sz="1800" b="0" i="0" u="none" strike="noStrike" cap="none" normalizeH="0" baseline="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2B0790E1-10C1-F911-8095-571DDAA59640}"/>
              </a:ext>
            </a:extLst>
          </p:cNvPr>
          <p:cNvPicPr>
            <a:picLocks noChangeAspect="1"/>
          </p:cNvPicPr>
          <p:nvPr/>
        </p:nvPicPr>
        <p:blipFill>
          <a:blip r:embed="rId2"/>
          <a:stretch>
            <a:fillRect/>
          </a:stretch>
        </p:blipFill>
        <p:spPr>
          <a:xfrm>
            <a:off x="0" y="2531831"/>
            <a:ext cx="5806037" cy="2392555"/>
          </a:xfrm>
          <a:prstGeom prst="rect">
            <a:avLst/>
          </a:prstGeom>
        </p:spPr>
      </p:pic>
      <p:pic>
        <p:nvPicPr>
          <p:cNvPr id="21" name="Picture 20">
            <a:extLst>
              <a:ext uri="{FF2B5EF4-FFF2-40B4-BE49-F238E27FC236}">
                <a16:creationId xmlns:a16="http://schemas.microsoft.com/office/drawing/2014/main" id="{A9CC9D69-3336-0C75-65B6-62D4206CEEB4}"/>
              </a:ext>
            </a:extLst>
          </p:cNvPr>
          <p:cNvPicPr>
            <a:picLocks noChangeAspect="1"/>
          </p:cNvPicPr>
          <p:nvPr/>
        </p:nvPicPr>
        <p:blipFill>
          <a:blip r:embed="rId3"/>
          <a:stretch>
            <a:fillRect/>
          </a:stretch>
        </p:blipFill>
        <p:spPr>
          <a:xfrm>
            <a:off x="6189446" y="2531831"/>
            <a:ext cx="6002554" cy="2250051"/>
          </a:xfrm>
          <a:prstGeom prst="rect">
            <a:avLst/>
          </a:prstGeom>
        </p:spPr>
      </p:pic>
      <p:pic>
        <p:nvPicPr>
          <p:cNvPr id="23" name="Picture 22">
            <a:extLst>
              <a:ext uri="{FF2B5EF4-FFF2-40B4-BE49-F238E27FC236}">
                <a16:creationId xmlns:a16="http://schemas.microsoft.com/office/drawing/2014/main" id="{93A9265F-8040-258B-54A6-C481B31F224E}"/>
              </a:ext>
            </a:extLst>
          </p:cNvPr>
          <p:cNvPicPr>
            <a:picLocks noChangeAspect="1"/>
          </p:cNvPicPr>
          <p:nvPr/>
        </p:nvPicPr>
        <p:blipFill>
          <a:blip r:embed="rId4"/>
          <a:stretch>
            <a:fillRect/>
          </a:stretch>
        </p:blipFill>
        <p:spPr>
          <a:xfrm>
            <a:off x="1352550" y="5256446"/>
            <a:ext cx="9486900" cy="1257300"/>
          </a:xfrm>
          <a:prstGeom prst="rect">
            <a:avLst/>
          </a:prstGeom>
        </p:spPr>
      </p:pic>
    </p:spTree>
    <p:extLst>
      <p:ext uri="{BB962C8B-B14F-4D97-AF65-F5344CB8AC3E}">
        <p14:creationId xmlns:p14="http://schemas.microsoft.com/office/powerpoint/2010/main" val="243029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CB2E1-3341-D3AF-B5DD-E29712BCC5E2}"/>
              </a:ext>
            </a:extLst>
          </p:cNvPr>
          <p:cNvPicPr>
            <a:picLocks noChangeAspect="1"/>
          </p:cNvPicPr>
          <p:nvPr/>
        </p:nvPicPr>
        <p:blipFill>
          <a:blip r:embed="rId2"/>
          <a:stretch>
            <a:fillRect/>
          </a:stretch>
        </p:blipFill>
        <p:spPr>
          <a:xfrm>
            <a:off x="0" y="311294"/>
            <a:ext cx="12192000" cy="6222874"/>
          </a:xfrm>
          <a:prstGeom prst="rect">
            <a:avLst/>
          </a:prstGeom>
        </p:spPr>
      </p:pic>
    </p:spTree>
    <p:extLst>
      <p:ext uri="{BB962C8B-B14F-4D97-AF65-F5344CB8AC3E}">
        <p14:creationId xmlns:p14="http://schemas.microsoft.com/office/powerpoint/2010/main" val="250037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9120D-10A5-9AD5-2697-6351E1735916}"/>
              </a:ext>
            </a:extLst>
          </p:cNvPr>
          <p:cNvPicPr>
            <a:picLocks noChangeAspect="1"/>
          </p:cNvPicPr>
          <p:nvPr/>
        </p:nvPicPr>
        <p:blipFill>
          <a:blip r:embed="rId2"/>
          <a:stretch>
            <a:fillRect/>
          </a:stretch>
        </p:blipFill>
        <p:spPr>
          <a:xfrm>
            <a:off x="0" y="265772"/>
            <a:ext cx="12192000" cy="4310916"/>
          </a:xfrm>
          <a:prstGeom prst="rect">
            <a:avLst/>
          </a:prstGeom>
        </p:spPr>
      </p:pic>
    </p:spTree>
    <p:extLst>
      <p:ext uri="{BB962C8B-B14F-4D97-AF65-F5344CB8AC3E}">
        <p14:creationId xmlns:p14="http://schemas.microsoft.com/office/powerpoint/2010/main" val="4266067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E6A02-7CA0-7765-7309-C277A5321450}"/>
              </a:ext>
            </a:extLst>
          </p:cNvPr>
          <p:cNvSpPr txBox="1"/>
          <p:nvPr/>
        </p:nvSpPr>
        <p:spPr>
          <a:xfrm>
            <a:off x="0" y="183470"/>
            <a:ext cx="12192000" cy="830997"/>
          </a:xfrm>
          <a:prstGeom prst="rect">
            <a:avLst/>
          </a:prstGeom>
          <a:noFill/>
        </p:spPr>
        <p:txBody>
          <a:bodyPr wrap="square">
            <a:spAutoFit/>
          </a:bodyPr>
          <a:lstStyle/>
          <a:p>
            <a:r>
              <a:rPr lang="en-GB" sz="2400" b="1" dirty="0">
                <a:latin typeface="Arial" panose="020B0604020202020204" pitchFamily="34" charset="0"/>
                <a:cs typeface="Arial" panose="020B0604020202020204" pitchFamily="34" charset="0"/>
              </a:rPr>
              <a:t>Alkynes: </a:t>
            </a:r>
            <a:r>
              <a:rPr lang="en-GB" sz="2400" b="0" i="0" dirty="0">
                <a:solidFill>
                  <a:srgbClr val="000000"/>
                </a:solidFill>
                <a:effectLst/>
                <a:latin typeface="Arial" panose="020B0604020202020204" pitchFamily="34" charset="0"/>
                <a:cs typeface="Arial" panose="020B0604020202020204" pitchFamily="34" charset="0"/>
              </a:rPr>
              <a:t>Alkynes are unsaturated hydrocarbons which contain a carbon-carbon triple bond (C</a:t>
            </a:r>
            <a:r>
              <a:rPr lang="en-GB" sz="2400" b="0" i="0" dirty="0">
                <a:solidFill>
                  <a:srgbClr val="000000"/>
                </a:solidFill>
                <a:effectLst/>
                <a:latin typeface="Arial" panose="020B0604020202020204" pitchFamily="34" charset="0"/>
                <a:cs typeface="Arial" panose="020B0604020202020204" pitchFamily="34" charset="0"/>
                <a:sym typeface="Symbol" panose="05050102010706020507" pitchFamily="18" charset="2"/>
              </a:rPr>
              <a:t></a:t>
            </a:r>
            <a:r>
              <a:rPr lang="en-GB" sz="2400" b="0" i="0" dirty="0">
                <a:solidFill>
                  <a:srgbClr val="000000"/>
                </a:solidFill>
                <a:effectLst/>
                <a:latin typeface="Arial" panose="020B0604020202020204" pitchFamily="34" charset="0"/>
                <a:cs typeface="Arial" panose="020B0604020202020204" pitchFamily="34" charset="0"/>
              </a:rPr>
              <a:t>C). The general formula of this class of compounds is C</a:t>
            </a:r>
            <a:r>
              <a:rPr lang="en-GB" sz="2400" b="0" i="0" baseline="-25000" dirty="0">
                <a:solidFill>
                  <a:srgbClr val="000000"/>
                </a:solidFill>
                <a:effectLst/>
                <a:latin typeface="Arial" panose="020B0604020202020204" pitchFamily="34" charset="0"/>
                <a:cs typeface="Arial" panose="020B0604020202020204" pitchFamily="34" charset="0"/>
              </a:rPr>
              <a:t>n</a:t>
            </a:r>
            <a:r>
              <a:rPr lang="en-GB" sz="2400" b="0" i="0" dirty="0">
                <a:solidFill>
                  <a:srgbClr val="000000"/>
                </a:solidFill>
                <a:effectLst/>
                <a:latin typeface="Arial" panose="020B0604020202020204" pitchFamily="34" charset="0"/>
                <a:cs typeface="Arial" panose="020B0604020202020204" pitchFamily="34" charset="0"/>
              </a:rPr>
              <a:t>H</a:t>
            </a:r>
            <a:r>
              <a:rPr lang="en-GB" sz="2400" b="0" i="0" baseline="-25000" dirty="0">
                <a:solidFill>
                  <a:srgbClr val="000000"/>
                </a:solidFill>
                <a:effectLst/>
                <a:latin typeface="Arial" panose="020B0604020202020204" pitchFamily="34" charset="0"/>
                <a:cs typeface="Arial" panose="020B0604020202020204" pitchFamily="34" charset="0"/>
              </a:rPr>
              <a:t>2n-2</a:t>
            </a:r>
            <a:r>
              <a:rPr lang="en-GB" sz="2400" b="0" i="0" dirty="0">
                <a:solidFill>
                  <a:srgbClr val="000000"/>
                </a:solidFill>
                <a:effectLst/>
                <a:latin typeface="Arial" panose="020B0604020202020204" pitchFamily="34" charset="0"/>
                <a:cs typeface="Arial" panose="020B0604020202020204" pitchFamily="34" charset="0"/>
              </a:rPr>
              <a:t>.</a:t>
            </a:r>
            <a:endParaRPr lang="en-BB"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9F9D7F6-D096-0962-BB39-654D56C8AA89}"/>
              </a:ext>
            </a:extLst>
          </p:cNvPr>
          <p:cNvPicPr>
            <a:picLocks noChangeAspect="1"/>
          </p:cNvPicPr>
          <p:nvPr/>
        </p:nvPicPr>
        <p:blipFill>
          <a:blip r:embed="rId2"/>
          <a:stretch>
            <a:fillRect/>
          </a:stretch>
        </p:blipFill>
        <p:spPr>
          <a:xfrm>
            <a:off x="2159515" y="1268434"/>
            <a:ext cx="6257925" cy="1257300"/>
          </a:xfrm>
          <a:prstGeom prst="rect">
            <a:avLst/>
          </a:prstGeom>
        </p:spPr>
      </p:pic>
      <p:sp>
        <p:nvSpPr>
          <p:cNvPr id="6" name="TextBox 5">
            <a:extLst>
              <a:ext uri="{FF2B5EF4-FFF2-40B4-BE49-F238E27FC236}">
                <a16:creationId xmlns:a16="http://schemas.microsoft.com/office/drawing/2014/main" id="{EEEA669B-A729-12C0-0C26-1238E962E663}"/>
              </a:ext>
            </a:extLst>
          </p:cNvPr>
          <p:cNvSpPr txBox="1"/>
          <p:nvPr/>
        </p:nvSpPr>
        <p:spPr>
          <a:xfrm>
            <a:off x="0" y="2835792"/>
            <a:ext cx="2041777" cy="461665"/>
          </a:xfrm>
          <a:prstGeom prst="rect">
            <a:avLst/>
          </a:prstGeom>
          <a:noFill/>
        </p:spPr>
        <p:txBody>
          <a:bodyPr wrap="none" rtlCol="0">
            <a:spAutoFit/>
          </a:bodyPr>
          <a:lstStyle/>
          <a:p>
            <a:r>
              <a:rPr lang="en-GB" sz="2400" b="1" dirty="0">
                <a:latin typeface="Times New Roman" panose="02020603050405020304" pitchFamily="18" charset="0"/>
                <a:cs typeface="Times New Roman" panose="02020603050405020304" pitchFamily="18" charset="0"/>
              </a:rPr>
              <a:t>Nomenclature</a:t>
            </a:r>
            <a:endParaRPr lang="en-BB" sz="24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B65DC3F-CE38-A142-143A-4F1B1023E58F}"/>
              </a:ext>
            </a:extLst>
          </p:cNvPr>
          <p:cNvPicPr>
            <a:picLocks noChangeAspect="1"/>
          </p:cNvPicPr>
          <p:nvPr/>
        </p:nvPicPr>
        <p:blipFill>
          <a:blip r:embed="rId3"/>
          <a:stretch>
            <a:fillRect/>
          </a:stretch>
        </p:blipFill>
        <p:spPr>
          <a:xfrm>
            <a:off x="83065" y="3654579"/>
            <a:ext cx="11934764" cy="2127798"/>
          </a:xfrm>
          <a:prstGeom prst="rect">
            <a:avLst/>
          </a:prstGeom>
        </p:spPr>
      </p:pic>
    </p:spTree>
    <p:extLst>
      <p:ext uri="{BB962C8B-B14F-4D97-AF65-F5344CB8AC3E}">
        <p14:creationId xmlns:p14="http://schemas.microsoft.com/office/powerpoint/2010/main" val="3917678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724FC9F-2724-A89F-AB94-9BDFEEB8F48B}"/>
              </a:ext>
            </a:extLst>
          </p:cNvPr>
          <p:cNvGraphicFramePr>
            <a:graphicFrameLocks noChangeAspect="1"/>
          </p:cNvGraphicFramePr>
          <p:nvPr/>
        </p:nvGraphicFramePr>
        <p:xfrm>
          <a:off x="1" y="93087"/>
          <a:ext cx="12192000" cy="2286444"/>
        </p:xfrm>
        <a:graphic>
          <a:graphicData uri="http://schemas.openxmlformats.org/presentationml/2006/ole">
            <mc:AlternateContent xmlns:mc="http://schemas.openxmlformats.org/markup-compatibility/2006">
              <mc:Choice xmlns:v="urn:schemas-microsoft-com:vml" Requires="v">
                <p:oleObj name="Bitmap Image" r:id="rId2" imgW="5426640" imgH="1017720" progId="PBrush">
                  <p:embed/>
                </p:oleObj>
              </mc:Choice>
              <mc:Fallback>
                <p:oleObj name="Bitmap Image" r:id="rId2" imgW="5426640" imgH="1017720" progId="PBrush">
                  <p:embed/>
                  <p:pic>
                    <p:nvPicPr>
                      <p:cNvPr id="2" name="Object 1">
                        <a:extLst>
                          <a:ext uri="{FF2B5EF4-FFF2-40B4-BE49-F238E27FC236}">
                            <a16:creationId xmlns:a16="http://schemas.microsoft.com/office/drawing/2014/main" id="{1724FC9F-2724-A89F-AB94-9BDFEEB8F48B}"/>
                          </a:ext>
                        </a:extLst>
                      </p:cNvPr>
                      <p:cNvPicPr/>
                      <p:nvPr/>
                    </p:nvPicPr>
                    <p:blipFill>
                      <a:blip r:embed="rId3"/>
                      <a:stretch>
                        <a:fillRect/>
                      </a:stretch>
                    </p:blipFill>
                    <p:spPr>
                      <a:xfrm>
                        <a:off x="1" y="93087"/>
                        <a:ext cx="12192000" cy="2286444"/>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D9F3CF07-8AAD-536B-9A5D-3D03B2FF3373}"/>
              </a:ext>
            </a:extLst>
          </p:cNvPr>
          <p:cNvPicPr>
            <a:picLocks noChangeAspect="1"/>
          </p:cNvPicPr>
          <p:nvPr/>
        </p:nvPicPr>
        <p:blipFill>
          <a:blip r:embed="rId4"/>
          <a:stretch>
            <a:fillRect/>
          </a:stretch>
        </p:blipFill>
        <p:spPr>
          <a:xfrm>
            <a:off x="1" y="2463204"/>
            <a:ext cx="12191999" cy="1456265"/>
          </a:xfrm>
          <a:prstGeom prst="rect">
            <a:avLst/>
          </a:prstGeom>
        </p:spPr>
      </p:pic>
      <p:pic>
        <p:nvPicPr>
          <p:cNvPr id="6" name="Picture 5">
            <a:extLst>
              <a:ext uri="{FF2B5EF4-FFF2-40B4-BE49-F238E27FC236}">
                <a16:creationId xmlns:a16="http://schemas.microsoft.com/office/drawing/2014/main" id="{3342A064-D4E5-62EE-7717-3ED7C4DCECF4}"/>
              </a:ext>
            </a:extLst>
          </p:cNvPr>
          <p:cNvPicPr>
            <a:picLocks noChangeAspect="1"/>
          </p:cNvPicPr>
          <p:nvPr/>
        </p:nvPicPr>
        <p:blipFill>
          <a:blip r:embed="rId5"/>
          <a:stretch>
            <a:fillRect/>
          </a:stretch>
        </p:blipFill>
        <p:spPr>
          <a:xfrm>
            <a:off x="3343146" y="4003143"/>
            <a:ext cx="5897948" cy="2854858"/>
          </a:xfrm>
          <a:prstGeom prst="rect">
            <a:avLst/>
          </a:prstGeom>
        </p:spPr>
      </p:pic>
    </p:spTree>
    <p:extLst>
      <p:ext uri="{BB962C8B-B14F-4D97-AF65-F5344CB8AC3E}">
        <p14:creationId xmlns:p14="http://schemas.microsoft.com/office/powerpoint/2010/main" val="1392972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D67E6A-11D8-A4EB-6351-C8ACD8B88053}"/>
              </a:ext>
            </a:extLst>
          </p:cNvPr>
          <p:cNvPicPr>
            <a:picLocks noChangeAspect="1"/>
          </p:cNvPicPr>
          <p:nvPr/>
        </p:nvPicPr>
        <p:blipFill>
          <a:blip r:embed="rId2"/>
          <a:stretch>
            <a:fillRect/>
          </a:stretch>
        </p:blipFill>
        <p:spPr>
          <a:xfrm>
            <a:off x="0" y="174294"/>
            <a:ext cx="12192000" cy="3262823"/>
          </a:xfrm>
          <a:prstGeom prst="rect">
            <a:avLst/>
          </a:prstGeom>
        </p:spPr>
      </p:pic>
      <p:pic>
        <p:nvPicPr>
          <p:cNvPr id="5" name="Picture 4">
            <a:extLst>
              <a:ext uri="{FF2B5EF4-FFF2-40B4-BE49-F238E27FC236}">
                <a16:creationId xmlns:a16="http://schemas.microsoft.com/office/drawing/2014/main" id="{B0992904-424F-D788-152D-2276D9B35A58}"/>
              </a:ext>
            </a:extLst>
          </p:cNvPr>
          <p:cNvPicPr>
            <a:picLocks noChangeAspect="1"/>
          </p:cNvPicPr>
          <p:nvPr/>
        </p:nvPicPr>
        <p:blipFill>
          <a:blip r:embed="rId3"/>
          <a:stretch>
            <a:fillRect/>
          </a:stretch>
        </p:blipFill>
        <p:spPr>
          <a:xfrm>
            <a:off x="0" y="3577751"/>
            <a:ext cx="12192000" cy="873493"/>
          </a:xfrm>
          <a:prstGeom prst="rect">
            <a:avLst/>
          </a:prstGeom>
        </p:spPr>
      </p:pic>
      <p:pic>
        <p:nvPicPr>
          <p:cNvPr id="7" name="Picture 6">
            <a:extLst>
              <a:ext uri="{FF2B5EF4-FFF2-40B4-BE49-F238E27FC236}">
                <a16:creationId xmlns:a16="http://schemas.microsoft.com/office/drawing/2014/main" id="{D316E9EC-4B0C-5D9A-EE33-8D2367475CA7}"/>
              </a:ext>
            </a:extLst>
          </p:cNvPr>
          <p:cNvPicPr>
            <a:picLocks noChangeAspect="1"/>
          </p:cNvPicPr>
          <p:nvPr/>
        </p:nvPicPr>
        <p:blipFill>
          <a:blip r:embed="rId4"/>
          <a:stretch>
            <a:fillRect/>
          </a:stretch>
        </p:blipFill>
        <p:spPr>
          <a:xfrm>
            <a:off x="2327934" y="4585151"/>
            <a:ext cx="7615397" cy="1886901"/>
          </a:xfrm>
          <a:prstGeom prst="rect">
            <a:avLst/>
          </a:prstGeom>
        </p:spPr>
      </p:pic>
    </p:spTree>
    <p:extLst>
      <p:ext uri="{BB962C8B-B14F-4D97-AF65-F5344CB8AC3E}">
        <p14:creationId xmlns:p14="http://schemas.microsoft.com/office/powerpoint/2010/main" val="2572712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52CD3-597F-4020-3044-2E9F4805AC1E}"/>
              </a:ext>
            </a:extLst>
          </p:cNvPr>
          <p:cNvPicPr>
            <a:picLocks noChangeAspect="1"/>
          </p:cNvPicPr>
          <p:nvPr/>
        </p:nvPicPr>
        <p:blipFill>
          <a:blip r:embed="rId2"/>
          <a:stretch>
            <a:fillRect/>
          </a:stretch>
        </p:blipFill>
        <p:spPr>
          <a:xfrm>
            <a:off x="0" y="103043"/>
            <a:ext cx="12192000" cy="3236377"/>
          </a:xfrm>
          <a:prstGeom prst="rect">
            <a:avLst/>
          </a:prstGeom>
        </p:spPr>
      </p:pic>
    </p:spTree>
    <p:extLst>
      <p:ext uri="{BB962C8B-B14F-4D97-AF65-F5344CB8AC3E}">
        <p14:creationId xmlns:p14="http://schemas.microsoft.com/office/powerpoint/2010/main" val="3085625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B6FEF8-7970-2919-BD45-8520484E9CB2}"/>
              </a:ext>
            </a:extLst>
          </p:cNvPr>
          <p:cNvSpPr txBox="1"/>
          <p:nvPr/>
        </p:nvSpPr>
        <p:spPr>
          <a:xfrm>
            <a:off x="4396656" y="0"/>
            <a:ext cx="339868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Aromatic Compounds</a:t>
            </a:r>
          </a:p>
        </p:txBody>
      </p:sp>
      <p:sp>
        <p:nvSpPr>
          <p:cNvPr id="3" name="TextBox 2">
            <a:extLst>
              <a:ext uri="{FF2B5EF4-FFF2-40B4-BE49-F238E27FC236}">
                <a16:creationId xmlns:a16="http://schemas.microsoft.com/office/drawing/2014/main" id="{AC648BB3-A069-E63A-3546-A1EBAE3CE201}"/>
              </a:ext>
            </a:extLst>
          </p:cNvPr>
          <p:cNvSpPr txBox="1"/>
          <p:nvPr/>
        </p:nvSpPr>
        <p:spPr>
          <a:xfrm>
            <a:off x="0" y="703104"/>
            <a:ext cx="12192000" cy="5563831"/>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Besides the aliphatic compounds there were known since very early days of the history of organic chemistry, a large number of compounds having distinctly characteristic behavior. Such compounds were highly unsaturated and yet came to be known as very stable, Since most of them possessed pleasant </a:t>
            </a:r>
            <a:r>
              <a:rPr lang="en-US" sz="2400" dirty="0" err="1">
                <a:latin typeface="Arial" panose="020B0604020202020204" pitchFamily="34" charset="0"/>
                <a:cs typeface="Arial" panose="020B0604020202020204" pitchFamily="34" charset="0"/>
              </a:rPr>
              <a:t>odour</a:t>
            </a:r>
            <a:r>
              <a:rPr lang="en-US" sz="2400" dirty="0">
                <a:latin typeface="Arial" panose="020B0604020202020204" pitchFamily="34" charset="0"/>
                <a:cs typeface="Arial" panose="020B0604020202020204" pitchFamily="34" charset="0"/>
              </a:rPr>
              <a:t>, this new class of compounds were named as Aromatic Compounds.</a:t>
            </a:r>
          </a:p>
          <a:p>
            <a:pPr>
              <a:lnSpc>
                <a:spcPct val="150000"/>
              </a:lnSpc>
            </a:pPr>
            <a:endParaRPr lang="en-US" sz="2400" dirty="0">
              <a:latin typeface="Arial" panose="020B0604020202020204" pitchFamily="34" charset="0"/>
              <a:cs typeface="Arial" panose="020B0604020202020204" pitchFamily="34" charset="0"/>
            </a:endParaRPr>
          </a:p>
          <a:p>
            <a:pPr>
              <a:lnSpc>
                <a:spcPct val="150000"/>
              </a:lnSpc>
            </a:pPr>
            <a:r>
              <a:rPr lang="en-US" sz="2400" b="1" dirty="0">
                <a:latin typeface="Arial" panose="020B0604020202020204" pitchFamily="34" charset="0"/>
                <a:cs typeface="Arial" panose="020B0604020202020204" pitchFamily="34" charset="0"/>
              </a:rPr>
              <a:t>Benzene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all other aromatic hydrocarbons </a:t>
            </a:r>
            <a:r>
              <a:rPr lang="en-US" sz="2400" dirty="0">
                <a:latin typeface="Arial" panose="020B0604020202020204" pitchFamily="34" charset="0"/>
                <a:cs typeface="Arial" panose="020B0604020202020204" pitchFamily="34" charset="0"/>
              </a:rPr>
              <a:t>which are structurally related to benzene, are now designated as Arenes. These are further subdivided into monocyclic, bicyclic and </a:t>
            </a:r>
            <a:r>
              <a:rPr lang="en-US" sz="2400" dirty="0" err="1">
                <a:latin typeface="Arial" panose="020B0604020202020204" pitchFamily="34" charset="0"/>
                <a:cs typeface="Arial" panose="020B0604020202020204" pitchFamily="34" charset="0"/>
              </a:rPr>
              <a:t>trincyclic</a:t>
            </a:r>
            <a:r>
              <a:rPr lang="en-US" sz="2400" dirty="0">
                <a:latin typeface="Arial" panose="020B0604020202020204" pitchFamily="34" charset="0"/>
                <a:cs typeface="Arial" panose="020B0604020202020204" pitchFamily="34" charset="0"/>
              </a:rPr>
              <a:t> arenes according to the number of six-carbon benzene structural units present in their molecule</a:t>
            </a:r>
          </a:p>
        </p:txBody>
      </p:sp>
    </p:spTree>
    <p:extLst>
      <p:ext uri="{BB962C8B-B14F-4D97-AF65-F5344CB8AC3E}">
        <p14:creationId xmlns:p14="http://schemas.microsoft.com/office/powerpoint/2010/main" val="3297194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3AF6D2-11F3-8FA5-11E4-AC25144FB10C}"/>
              </a:ext>
            </a:extLst>
          </p:cNvPr>
          <p:cNvSpPr txBox="1"/>
          <p:nvPr/>
        </p:nvSpPr>
        <p:spPr>
          <a:xfrm>
            <a:off x="-4010" y="75838"/>
            <a:ext cx="12196010" cy="6671826"/>
          </a:xfrm>
          <a:prstGeom prst="rect">
            <a:avLst/>
          </a:prstGeom>
          <a:noFill/>
        </p:spPr>
        <p:txBody>
          <a:bodyPr wrap="square">
            <a:spAutoFit/>
          </a:bodyPr>
          <a:lstStyle/>
          <a:p>
            <a:pPr>
              <a:lnSpc>
                <a:spcPct val="150000"/>
              </a:lnSpc>
            </a:pPr>
            <a:r>
              <a:rPr lang="en-US" sz="2400" b="1" dirty="0">
                <a:latin typeface="Arial" panose="020B0604020202020204" pitchFamily="34" charset="0"/>
                <a:cs typeface="Arial" panose="020B0604020202020204" pitchFamily="34" charset="0"/>
              </a:rPr>
              <a:t>Aromaticity of Benzene</a:t>
            </a:r>
            <a:r>
              <a:rPr lang="en-US" sz="2400" dirty="0">
                <a:latin typeface="Arial" panose="020B0604020202020204" pitchFamily="34" charset="0"/>
                <a:cs typeface="Arial" panose="020B0604020202020204" pitchFamily="34" charset="0"/>
              </a:rPr>
              <a:t>: We have already observed that benzene and numerous other structurally related compounds exhibit distinctly different physical and chemical properties as compared to aliphatic compounds. These benzenoid compounds even though highly unsaturated and possessing bonds, resist addition and oxidation reactions, and instead undergo substitution reactions. While the benzene ring, shows unusual stability, a substituent such as Cl, OH or NH</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directly attached to the ring behaves very differently than the counterparts in the aliphatic series. Thus, the term '</a:t>
            </a:r>
            <a:r>
              <a:rPr lang="en-US" sz="2400" b="1" dirty="0">
                <a:latin typeface="Arial" panose="020B0604020202020204" pitchFamily="34" charset="0"/>
                <a:cs typeface="Arial" panose="020B0604020202020204" pitchFamily="34" charset="0"/>
              </a:rPr>
              <a:t>aromatic character</a:t>
            </a:r>
            <a:r>
              <a:rPr lang="en-US" sz="2400" dirty="0">
                <a:latin typeface="Arial" panose="020B0604020202020204" pitchFamily="34" charset="0"/>
                <a:cs typeface="Arial" panose="020B0604020202020204" pitchFamily="34" charset="0"/>
              </a:rPr>
              <a:t>' or </a:t>
            </a:r>
            <a:r>
              <a:rPr lang="en-US" sz="2400" b="1" dirty="0">
                <a:latin typeface="Arial" panose="020B0604020202020204" pitchFamily="34" charset="0"/>
                <a:cs typeface="Arial" panose="020B0604020202020204" pitchFamily="34" charset="0"/>
              </a:rPr>
              <a:t>Aromaticity</a:t>
            </a:r>
            <a:r>
              <a:rPr lang="en-US" sz="2400" dirty="0">
                <a:latin typeface="Arial" panose="020B0604020202020204" pitchFamily="34" charset="0"/>
                <a:cs typeface="Arial" panose="020B0604020202020204" pitchFamily="34" charset="0"/>
              </a:rPr>
              <a:t> was adopted to signify the characteristic physical and chemical behavior of benzene and the related compounds.</a:t>
            </a:r>
          </a:p>
          <a:p>
            <a:pPr>
              <a:lnSpc>
                <a:spcPct val="150000"/>
              </a:lnSpc>
            </a:pPr>
            <a:r>
              <a:rPr lang="en-US" sz="2400" dirty="0">
                <a:latin typeface="Arial" panose="020B0604020202020204" pitchFamily="34" charset="0"/>
                <a:cs typeface="Arial" panose="020B0604020202020204" pitchFamily="34" charset="0"/>
              </a:rPr>
              <a:t>The aromatic character was attributed to the presence of a planar, cyclic conjugated </a:t>
            </a:r>
            <a:r>
              <a:rPr lang="en-US" sz="2400" dirty="0">
                <a:latin typeface="Arial" panose="020B0604020202020204" pitchFamily="34" charset="0"/>
                <a:cs typeface="Arial" panose="020B0604020202020204" pitchFamily="34" charset="0"/>
                <a:sym typeface="Symbol" panose="05050102010706020507" pitchFamily="18" charset="2"/>
              </a:rPr>
              <a:t></a:t>
            </a:r>
            <a:r>
              <a:rPr lang="en-US" sz="2400" dirty="0">
                <a:latin typeface="Arial" panose="020B0604020202020204" pitchFamily="34" charset="0"/>
                <a:cs typeface="Arial" panose="020B0604020202020204" pitchFamily="34" charset="0"/>
              </a:rPr>
              <a:t> bond system as in benzene. Thus, cyclic polyenes possessing alternate double and single bonds, with a planar carbon skeleton were shown to have aromatic character. </a:t>
            </a:r>
          </a:p>
        </p:txBody>
      </p:sp>
    </p:spTree>
    <p:extLst>
      <p:ext uri="{BB962C8B-B14F-4D97-AF65-F5344CB8AC3E}">
        <p14:creationId xmlns:p14="http://schemas.microsoft.com/office/powerpoint/2010/main" val="2289620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C9A724-2003-F05E-35A5-BC2EB7B4AA60}"/>
              </a:ext>
            </a:extLst>
          </p:cNvPr>
          <p:cNvSpPr txBox="1"/>
          <p:nvPr/>
        </p:nvSpPr>
        <p:spPr>
          <a:xfrm>
            <a:off x="0" y="27711"/>
            <a:ext cx="12192000" cy="6117829"/>
          </a:xfrm>
          <a:prstGeom prst="rect">
            <a:avLst/>
          </a:prstGeom>
          <a:noFill/>
        </p:spPr>
        <p:txBody>
          <a:bodyPr wrap="square">
            <a:spAutoFit/>
          </a:bodyPr>
          <a:lstStyle/>
          <a:p>
            <a:pPr>
              <a:lnSpc>
                <a:spcPct val="150000"/>
              </a:lnSpc>
            </a:pPr>
            <a:r>
              <a:rPr lang="en-US" sz="2400" b="1" dirty="0">
                <a:latin typeface="Arial" panose="020B0604020202020204" pitchFamily="34" charset="0"/>
                <a:cs typeface="Arial" panose="020B0604020202020204" pitchFamily="34" charset="0"/>
              </a:rPr>
              <a:t>Modern Theory of Aromaticity: </a:t>
            </a:r>
            <a:r>
              <a:rPr lang="en-US" sz="2400" dirty="0">
                <a:latin typeface="Arial" panose="020B0604020202020204" pitchFamily="34" charset="0"/>
                <a:cs typeface="Arial" panose="020B0604020202020204" pitchFamily="34" charset="0"/>
              </a:rPr>
              <a:t>The fundamental concepts of this theory are: </a:t>
            </a:r>
          </a:p>
          <a:p>
            <a:pPr marL="514350" indent="-514350">
              <a:lnSpc>
                <a:spcPct val="150000"/>
              </a:lnSpc>
              <a:buAutoNum type="romanUcPeriod"/>
            </a:pPr>
            <a:r>
              <a:rPr lang="en-US" sz="2400" dirty="0">
                <a:latin typeface="Arial" panose="020B0604020202020204" pitchFamily="34" charset="0"/>
                <a:cs typeface="Arial" panose="020B0604020202020204" pitchFamily="34" charset="0"/>
              </a:rPr>
              <a:t>The complete delocalization of n electrons of the ring systems makes them wholly aromatic in character. As seen in case of benzene, the delocalization of it electrons is caused by side-side overlapping of available p orbitals (each containing one electron) present on the carbons constituting the ring. </a:t>
            </a:r>
          </a:p>
          <a:p>
            <a:pPr marL="514350" indent="-514350">
              <a:lnSpc>
                <a:spcPct val="150000"/>
              </a:lnSpc>
              <a:buAutoNum type="romanUcPeriod"/>
            </a:pPr>
            <a:r>
              <a:rPr lang="en-US" sz="2400" dirty="0">
                <a:latin typeface="Arial" panose="020B0604020202020204" pitchFamily="34" charset="0"/>
                <a:cs typeface="Arial" panose="020B0604020202020204" pitchFamily="34" charset="0"/>
              </a:rPr>
              <a:t>The ample delocalization of the </a:t>
            </a:r>
            <a:r>
              <a:rPr lang="en-US" sz="2400" dirty="0">
                <a:latin typeface="Arial" panose="020B0604020202020204" pitchFamily="34" charset="0"/>
                <a:cs typeface="Arial" panose="020B0604020202020204" pitchFamily="34" charset="0"/>
                <a:sym typeface="Symbol" panose="05050102010706020507" pitchFamily="18" charset="2"/>
              </a:rPr>
              <a:t></a:t>
            </a:r>
            <a:r>
              <a:rPr lang="en-US" sz="2400" dirty="0">
                <a:latin typeface="Arial" panose="020B0604020202020204" pitchFamily="34" charset="0"/>
                <a:cs typeface="Arial" panose="020B0604020202020204" pitchFamily="34" charset="0"/>
              </a:rPr>
              <a:t> electrons is possible only if the ring is flat or coplanar, so as to allow cyclic overlap of p orbitals. </a:t>
            </a:r>
          </a:p>
          <a:p>
            <a:pPr marL="514350" indent="-514350">
              <a:lnSpc>
                <a:spcPct val="150000"/>
              </a:lnSpc>
              <a:buAutoNum type="romanUcPeriod"/>
            </a:pPr>
            <a:r>
              <a:rPr lang="en-US" sz="2400" dirty="0">
                <a:latin typeface="Arial" panose="020B0604020202020204" pitchFamily="34" charset="0"/>
                <a:cs typeface="Arial" panose="020B0604020202020204" pitchFamily="34" charset="0"/>
              </a:rPr>
              <a:t>The bonding orbitals in the conjugated ring system should be completely filled. This requirement can be predicted by </a:t>
            </a:r>
            <a:r>
              <a:rPr lang="en-US" sz="2400" dirty="0" err="1">
                <a:latin typeface="Arial" panose="020B0604020202020204" pitchFamily="34" charset="0"/>
                <a:cs typeface="Arial" panose="020B0604020202020204" pitchFamily="34" charset="0"/>
              </a:rPr>
              <a:t>Huckel</a:t>
            </a:r>
            <a:r>
              <a:rPr lang="en-US" sz="2400" dirty="0">
                <a:latin typeface="Arial" panose="020B0604020202020204" pitchFamily="34" charset="0"/>
                <a:cs typeface="Arial" panose="020B0604020202020204" pitchFamily="34" charset="0"/>
              </a:rPr>
              <a:t> rule or 4n+2 rule. According to this rule, in a cyclic system of overlapping p orbitals if the number of n electrons is 4n+2, the system will have aromatic character, otherwise not. Here n0, 1, 2, 3 etc. </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7669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A918F8-1A79-B207-8319-76557E8FE0BD}"/>
              </a:ext>
            </a:extLst>
          </p:cNvPr>
          <p:cNvSpPr txBox="1"/>
          <p:nvPr/>
        </p:nvSpPr>
        <p:spPr>
          <a:xfrm>
            <a:off x="1" y="229428"/>
            <a:ext cx="12192000" cy="6370975"/>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Importance of organic chemistry in modern life:</a:t>
            </a:r>
          </a:p>
          <a:p>
            <a:endParaRPr lang="en-GB" sz="2400" dirty="0">
              <a:latin typeface="Arial" panose="020B0604020202020204" pitchFamily="34" charset="0"/>
              <a:cs typeface="Arial" panose="020B0604020202020204" pitchFamily="34" charset="0"/>
            </a:endParaRPr>
          </a:p>
          <a:p>
            <a:pPr marL="457200" indent="-457200">
              <a:buAutoNum type="alphaLcParenR"/>
            </a:pPr>
            <a:r>
              <a:rPr lang="en-GB" sz="2400" dirty="0">
                <a:latin typeface="Arial" panose="020B0604020202020204" pitchFamily="34" charset="0"/>
                <a:cs typeface="Arial" panose="020B0604020202020204" pitchFamily="34" charset="0"/>
              </a:rPr>
              <a:t>Application in daily life: Food, cloths, fuels, leather and wood, rubber and plastic.</a:t>
            </a:r>
          </a:p>
          <a:p>
            <a:pPr marL="457200" indent="-457200">
              <a:buAutoNum type="alphaLcParenR"/>
            </a:pPr>
            <a:r>
              <a:rPr lang="en-GB" sz="2400" dirty="0">
                <a:latin typeface="Arial" panose="020B0604020202020204" pitchFamily="34" charset="0"/>
                <a:cs typeface="Arial" panose="020B0604020202020204" pitchFamily="34" charset="0"/>
              </a:rPr>
              <a:t>Application in industry: Food, pharmacy, etc</a:t>
            </a:r>
          </a:p>
          <a:p>
            <a:pPr marL="457200" indent="-457200">
              <a:buAutoNum type="alphaLcParenR"/>
            </a:pPr>
            <a:r>
              <a:rPr lang="en-GB" sz="2400" dirty="0">
                <a:latin typeface="Arial" panose="020B0604020202020204" pitchFamily="34" charset="0"/>
                <a:cs typeface="Arial" panose="020B0604020202020204" pitchFamily="34" charset="0"/>
              </a:rPr>
              <a:t>Study of life processes: </a:t>
            </a:r>
          </a:p>
          <a:p>
            <a:pPr marL="457200" indent="-457200">
              <a:buAutoNum type="alphaLcParenR"/>
            </a:pPr>
            <a:endParaRPr lang="en-GB" sz="2400" dirty="0">
              <a:latin typeface="Arial" panose="020B0604020202020204" pitchFamily="34" charset="0"/>
              <a:cs typeface="Arial" panose="020B0604020202020204" pitchFamily="34" charset="0"/>
            </a:endParaRPr>
          </a:p>
          <a:p>
            <a:r>
              <a:rPr lang="en-GB" sz="2400" b="1" dirty="0">
                <a:latin typeface="Arial" panose="020B0604020202020204" pitchFamily="34" charset="0"/>
                <a:cs typeface="Arial" panose="020B0604020202020204" pitchFamily="34" charset="0"/>
              </a:rPr>
              <a:t>Aliphatic compounds: </a:t>
            </a:r>
          </a:p>
          <a:p>
            <a:endParaRPr lang="en-GB" sz="2400" dirty="0">
              <a:latin typeface="Arial" panose="020B0604020202020204" pitchFamily="34" charset="0"/>
              <a:cs typeface="Arial" panose="020B0604020202020204" pitchFamily="34" charset="0"/>
            </a:endParaRPr>
          </a:p>
          <a:p>
            <a:r>
              <a:rPr lang="en-GB" sz="2400" b="1" dirty="0">
                <a:latin typeface="Arial" panose="020B0604020202020204" pitchFamily="34" charset="0"/>
                <a:cs typeface="Arial" panose="020B0604020202020204" pitchFamily="34" charset="0"/>
              </a:rPr>
              <a:t>Alkanes: </a:t>
            </a:r>
            <a:r>
              <a:rPr lang="en-GB" sz="2400" dirty="0">
                <a:latin typeface="Arial" panose="020B0604020202020204" pitchFamily="34" charset="0"/>
                <a:cs typeface="Arial" panose="020B0604020202020204" pitchFamily="34" charset="0"/>
              </a:rPr>
              <a:t>Alkanes are the simplest class of organic compounds. They are made of carbon and hydrogen atoms only and contain two types of bonds, C-H and C-C single covalent bonds. They do not have functional groups. Alkanes form a homologous series with the general formula CnH2n+2, where n is the number of carbon atoms. CH</a:t>
            </a:r>
            <a:r>
              <a:rPr lang="en-GB" sz="2400" baseline="-25000" dirty="0">
                <a:latin typeface="Arial" panose="020B0604020202020204" pitchFamily="34" charset="0"/>
                <a:cs typeface="Arial" panose="020B0604020202020204" pitchFamily="34" charset="0"/>
              </a:rPr>
              <a:t>4</a:t>
            </a:r>
            <a:r>
              <a:rPr lang="en-GB" sz="2400" dirty="0">
                <a:latin typeface="Arial" panose="020B0604020202020204" pitchFamily="34" charset="0"/>
                <a:cs typeface="Arial" panose="020B0604020202020204" pitchFamily="34" charset="0"/>
              </a:rPr>
              <a:t> (methane) and C</a:t>
            </a:r>
            <a:r>
              <a:rPr lang="en-GB" sz="2400" baseline="-25000" dirty="0">
                <a:latin typeface="Arial" panose="020B0604020202020204" pitchFamily="34" charset="0"/>
                <a:cs typeface="Arial" panose="020B0604020202020204" pitchFamily="34" charset="0"/>
              </a:rPr>
              <a:t>2</a:t>
            </a:r>
            <a:r>
              <a:rPr lang="en-GB" sz="2400" dirty="0">
                <a:latin typeface="Arial" panose="020B0604020202020204" pitchFamily="34" charset="0"/>
                <a:cs typeface="Arial" panose="020B0604020202020204" pitchFamily="34" charset="0"/>
              </a:rPr>
              <a:t>H</a:t>
            </a:r>
            <a:r>
              <a:rPr lang="en-GB" sz="2400" baseline="-25000" dirty="0">
                <a:latin typeface="Arial" panose="020B0604020202020204" pitchFamily="34" charset="0"/>
                <a:cs typeface="Arial" panose="020B0604020202020204" pitchFamily="34" charset="0"/>
              </a:rPr>
              <a:t>6 </a:t>
            </a:r>
            <a:r>
              <a:rPr lang="en-GB" sz="2400" dirty="0">
                <a:latin typeface="Arial" panose="020B0604020202020204" pitchFamily="34" charset="0"/>
                <a:cs typeface="Arial" panose="020B0604020202020204" pitchFamily="34" charset="0"/>
              </a:rPr>
              <a:t>(ethane). These  compounds are also known as the </a:t>
            </a:r>
            <a:r>
              <a:rPr lang="en-GB" sz="2400" b="1" dirty="0">
                <a:latin typeface="Arial" panose="020B0604020202020204" pitchFamily="34" charset="0"/>
                <a:cs typeface="Arial" panose="020B0604020202020204" pitchFamily="34" charset="0"/>
              </a:rPr>
              <a:t>saturated hydrocarbons</a:t>
            </a:r>
            <a:r>
              <a:rPr lang="en-GB" sz="2400" dirty="0">
                <a:latin typeface="Arial" panose="020B0604020202020204" pitchFamily="34" charset="0"/>
                <a:cs typeface="Arial" panose="020B0604020202020204" pitchFamily="34" charset="0"/>
              </a:rPr>
              <a:t>. </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The molecules of alkane are made of </a:t>
            </a:r>
            <a:r>
              <a:rPr lang="en-GB" sz="2400" dirty="0" err="1">
                <a:latin typeface="Arial" panose="020B0604020202020204" pitchFamily="34" charset="0"/>
                <a:cs typeface="Arial" panose="020B0604020202020204" pitchFamily="34" charset="0"/>
              </a:rPr>
              <a:t>ccarbon</a:t>
            </a:r>
            <a:r>
              <a:rPr lang="en-GB" sz="2400" dirty="0">
                <a:latin typeface="Arial" panose="020B0604020202020204" pitchFamily="34" charset="0"/>
                <a:cs typeface="Arial" panose="020B0604020202020204" pitchFamily="34" charset="0"/>
              </a:rPr>
              <a:t> atoms joined each to each by single covalent bonds while remaining valency bonds of carbons are linked to H atoms.</a:t>
            </a:r>
          </a:p>
        </p:txBody>
      </p:sp>
    </p:spTree>
    <p:extLst>
      <p:ext uri="{BB962C8B-B14F-4D97-AF65-F5344CB8AC3E}">
        <p14:creationId xmlns:p14="http://schemas.microsoft.com/office/powerpoint/2010/main" val="2798116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5E04D0-6C97-88BE-17C8-47740CB25F18}"/>
              </a:ext>
            </a:extLst>
          </p:cNvPr>
          <p:cNvSpPr txBox="1"/>
          <p:nvPr/>
        </p:nvSpPr>
        <p:spPr>
          <a:xfrm>
            <a:off x="0" y="0"/>
            <a:ext cx="12192000" cy="4871334"/>
          </a:xfrm>
          <a:prstGeom prst="rect">
            <a:avLst/>
          </a:prstGeom>
          <a:noFill/>
        </p:spPr>
        <p:txBody>
          <a:bodyPr wrap="square">
            <a:spAutoFit/>
          </a:bodyPr>
          <a:lstStyle/>
          <a:p>
            <a:pPr>
              <a:lnSpc>
                <a:spcPct val="150000"/>
              </a:lnSpc>
            </a:pPr>
            <a:r>
              <a:rPr lang="en-US" sz="2400" dirty="0">
                <a:latin typeface="Arial" panose="020B0604020202020204" pitchFamily="34" charset="0"/>
                <a:cs typeface="Arial" panose="020B0604020202020204" pitchFamily="34" charset="0"/>
              </a:rPr>
              <a:t>Thus: (a) benzene, naphthalene and anthracene containing 6, 10 and 14 </a:t>
            </a:r>
            <a:r>
              <a:rPr lang="en-US" sz="2400" dirty="0">
                <a:latin typeface="Arial" panose="020B0604020202020204" pitchFamily="34" charset="0"/>
                <a:cs typeface="Arial" panose="020B0604020202020204" pitchFamily="34" charset="0"/>
                <a:sym typeface="Symbol" panose="05050102010706020507" pitchFamily="18" charset="2"/>
              </a:rPr>
              <a:t></a:t>
            </a:r>
            <a:r>
              <a:rPr lang="en-US" sz="2400" dirty="0">
                <a:latin typeface="Arial" panose="020B0604020202020204" pitchFamily="34" charset="0"/>
                <a:cs typeface="Arial" panose="020B0604020202020204" pitchFamily="34" charset="0"/>
              </a:rPr>
              <a:t> electrons respectively satisfy </a:t>
            </a:r>
            <a:r>
              <a:rPr lang="en-US" sz="2400" dirty="0" err="1">
                <a:latin typeface="Arial" panose="020B0604020202020204" pitchFamily="34" charset="0"/>
                <a:cs typeface="Arial" panose="020B0604020202020204" pitchFamily="34" charset="0"/>
              </a:rPr>
              <a:t>Huckel</a:t>
            </a:r>
            <a:r>
              <a:rPr lang="en-US" sz="2400" dirty="0">
                <a:latin typeface="Arial" panose="020B0604020202020204" pitchFamily="34" charset="0"/>
                <a:cs typeface="Arial" panose="020B0604020202020204" pitchFamily="34" charset="0"/>
              </a:rPr>
              <a:t> Rule and are aromatic.</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r>
              <a:rPr lang="en-US" sz="2400" dirty="0">
                <a:latin typeface="Arial" panose="020B0604020202020204" pitchFamily="34" charset="0"/>
                <a:cs typeface="Arial" panose="020B0604020202020204" pitchFamily="34" charset="0"/>
              </a:rPr>
              <a:t>(b) 1, 3-cyclobutadienc and 1, 3, 5, 7-cyclooctatetrene containing 4</a:t>
            </a:r>
            <a:r>
              <a:rPr lang="en-US" sz="2400" dirty="0">
                <a:latin typeface="Arial" panose="020B0604020202020204" pitchFamily="34" charset="0"/>
                <a:cs typeface="Arial" panose="020B0604020202020204" pitchFamily="34" charset="0"/>
                <a:sym typeface="Symbol" panose="05050102010706020507" pitchFamily="18" charset="2"/>
              </a:rPr>
              <a:t></a:t>
            </a:r>
            <a:r>
              <a:rPr lang="en-US" sz="2400" dirty="0">
                <a:latin typeface="Arial" panose="020B0604020202020204" pitchFamily="34" charset="0"/>
                <a:cs typeface="Arial" panose="020B0604020202020204" pitchFamily="34" charset="0"/>
              </a:rPr>
              <a:t> electrons and 4</a:t>
            </a:r>
            <a:r>
              <a:rPr lang="en-US" sz="2400" dirty="0">
                <a:latin typeface="Arial" panose="020B0604020202020204" pitchFamily="34" charset="0"/>
                <a:cs typeface="Arial" panose="020B0604020202020204" pitchFamily="34" charset="0"/>
                <a:sym typeface="Symbol" panose="05050102010706020507" pitchFamily="18" charset="2"/>
              </a:rPr>
              <a:t></a:t>
            </a:r>
            <a:r>
              <a:rPr lang="en-US" sz="2400" dirty="0">
                <a:latin typeface="Arial" panose="020B0604020202020204" pitchFamily="34" charset="0"/>
                <a:cs typeface="Arial" panose="020B0604020202020204" pitchFamily="34" charset="0"/>
              </a:rPr>
              <a:t> electrons respectively do not satisfy </a:t>
            </a:r>
            <a:r>
              <a:rPr lang="en-US" sz="2400" dirty="0" err="1">
                <a:latin typeface="Arial" panose="020B0604020202020204" pitchFamily="34" charset="0"/>
                <a:cs typeface="Arial" panose="020B0604020202020204" pitchFamily="34" charset="0"/>
              </a:rPr>
              <a:t>Huckel</a:t>
            </a:r>
            <a:r>
              <a:rPr lang="en-US" sz="2400" dirty="0">
                <a:latin typeface="Arial" panose="020B0604020202020204" pitchFamily="34" charset="0"/>
                <a:cs typeface="Arial" panose="020B0604020202020204" pitchFamily="34" charset="0"/>
              </a:rPr>
              <a:t> Rule and are nonaromatic.</a:t>
            </a:r>
          </a:p>
          <a:p>
            <a:pPr>
              <a:lnSpc>
                <a:spcPct val="150000"/>
              </a:lnSpc>
            </a:pPr>
            <a:endParaRPr lang="en-US"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CC28102-AB66-AA4E-1398-A1B83C1F728E}"/>
              </a:ext>
            </a:extLst>
          </p:cNvPr>
          <p:cNvPicPr>
            <a:picLocks noChangeAspect="1"/>
          </p:cNvPicPr>
          <p:nvPr/>
        </p:nvPicPr>
        <p:blipFill>
          <a:blip r:embed="rId2"/>
          <a:stretch>
            <a:fillRect/>
          </a:stretch>
        </p:blipFill>
        <p:spPr>
          <a:xfrm>
            <a:off x="3364303" y="1137944"/>
            <a:ext cx="4149870" cy="1928813"/>
          </a:xfrm>
          <a:prstGeom prst="rect">
            <a:avLst/>
          </a:prstGeom>
        </p:spPr>
      </p:pic>
      <p:pic>
        <p:nvPicPr>
          <p:cNvPr id="7" name="Picture 6">
            <a:extLst>
              <a:ext uri="{FF2B5EF4-FFF2-40B4-BE49-F238E27FC236}">
                <a16:creationId xmlns:a16="http://schemas.microsoft.com/office/drawing/2014/main" id="{A2DB1A74-B060-9BB4-5AD2-6D081672B57D}"/>
              </a:ext>
            </a:extLst>
          </p:cNvPr>
          <p:cNvPicPr>
            <a:picLocks noChangeAspect="1"/>
          </p:cNvPicPr>
          <p:nvPr/>
        </p:nvPicPr>
        <p:blipFill>
          <a:blip r:embed="rId3"/>
          <a:stretch>
            <a:fillRect/>
          </a:stretch>
        </p:blipFill>
        <p:spPr>
          <a:xfrm>
            <a:off x="3900047" y="4500371"/>
            <a:ext cx="3161935" cy="1851169"/>
          </a:xfrm>
          <a:prstGeom prst="rect">
            <a:avLst/>
          </a:prstGeom>
        </p:spPr>
      </p:pic>
    </p:spTree>
    <p:extLst>
      <p:ext uri="{BB962C8B-B14F-4D97-AF65-F5344CB8AC3E}">
        <p14:creationId xmlns:p14="http://schemas.microsoft.com/office/powerpoint/2010/main" val="625478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4556A1-D788-F473-4F88-A578420B2191}"/>
              </a:ext>
            </a:extLst>
          </p:cNvPr>
          <p:cNvSpPr txBox="1"/>
          <p:nvPr/>
        </p:nvSpPr>
        <p:spPr>
          <a:xfrm>
            <a:off x="-2344" y="0"/>
            <a:ext cx="12194344" cy="5563831"/>
          </a:xfrm>
          <a:prstGeom prst="rect">
            <a:avLst/>
          </a:prstGeom>
          <a:noFill/>
        </p:spPr>
        <p:txBody>
          <a:bodyPr wrap="square">
            <a:spAutoFit/>
          </a:bodyPr>
          <a:lstStyle/>
          <a:p>
            <a:pPr>
              <a:lnSpc>
                <a:spcPct val="150000"/>
              </a:lnSpc>
            </a:pPr>
            <a:r>
              <a:rPr lang="en-US" sz="2400" b="1" dirty="0">
                <a:latin typeface="Arial" panose="020B0604020202020204" pitchFamily="34" charset="0"/>
                <a:cs typeface="Arial" panose="020B0604020202020204" pitchFamily="34" charset="0"/>
              </a:rPr>
              <a:t>IV.</a:t>
            </a:r>
            <a:r>
              <a:rPr lang="en-US" sz="2400" dirty="0">
                <a:latin typeface="Arial" panose="020B0604020202020204" pitchFamily="34" charset="0"/>
                <a:cs typeface="Arial" panose="020B0604020202020204" pitchFamily="34" charset="0"/>
              </a:rPr>
              <a:t> The cyclic systems formed by loss of a proton, which are ionic in character that obey </a:t>
            </a:r>
            <a:r>
              <a:rPr lang="en-US" sz="2400" dirty="0" err="1">
                <a:latin typeface="Arial" panose="020B0604020202020204" pitchFamily="34" charset="0"/>
                <a:cs typeface="Arial" panose="020B0604020202020204" pitchFamily="34" charset="0"/>
              </a:rPr>
              <a:t>Huckel</a:t>
            </a:r>
            <a:r>
              <a:rPr lang="en-US" sz="2400" dirty="0">
                <a:latin typeface="Arial" panose="020B0604020202020204" pitchFamily="34" charset="0"/>
                <a:cs typeface="Arial" panose="020B0604020202020204" pitchFamily="34" charset="0"/>
              </a:rPr>
              <a:t> rule also exhibit aromaticity. Thus </a:t>
            </a:r>
            <a:r>
              <a:rPr lang="en-US" sz="2400" dirty="0" err="1">
                <a:latin typeface="Arial" panose="020B0604020202020204" pitchFamily="34" charset="0"/>
                <a:cs typeface="Arial" panose="020B0604020202020204" pitchFamily="34" charset="0"/>
              </a:rPr>
              <a:t>cycloheptatrienyl</a:t>
            </a:r>
            <a:r>
              <a:rPr lang="en-US" sz="2400" dirty="0">
                <a:latin typeface="Arial" panose="020B0604020202020204" pitchFamily="34" charset="0"/>
                <a:cs typeface="Arial" panose="020B0604020202020204" pitchFamily="34" charset="0"/>
              </a:rPr>
              <a:t> (tropylium) cation, and cyclopentadienyl anion, both having 6</a:t>
            </a:r>
            <a:r>
              <a:rPr lang="en-US" sz="2400" dirty="0">
                <a:latin typeface="Arial" panose="020B0604020202020204" pitchFamily="34" charset="0"/>
                <a:cs typeface="Arial" panose="020B0604020202020204" pitchFamily="34" charset="0"/>
                <a:sym typeface="Symbol" panose="05050102010706020507" pitchFamily="18" charset="2"/>
              </a:rPr>
              <a:t>c</a:t>
            </a:r>
            <a:r>
              <a:rPr lang="en-US" sz="2400" dirty="0">
                <a:latin typeface="Arial" panose="020B0604020202020204" pitchFamily="34" charset="0"/>
                <a:cs typeface="Arial" panose="020B0604020202020204" pitchFamily="34" charset="0"/>
              </a:rPr>
              <a:t> electrons (n=1) are aromatic. Even the </a:t>
            </a:r>
            <a:r>
              <a:rPr lang="en-US" sz="2400" dirty="0" err="1">
                <a:latin typeface="Arial" panose="020B0604020202020204" pitchFamily="34" charset="0"/>
                <a:cs typeface="Arial" panose="020B0604020202020204" pitchFamily="34" charset="0"/>
              </a:rPr>
              <a:t>cyclopropenyl</a:t>
            </a:r>
            <a:r>
              <a:rPr lang="en-US" sz="2400" dirty="0">
                <a:latin typeface="Arial" panose="020B0604020202020204" pitchFamily="34" charset="0"/>
                <a:cs typeface="Arial" panose="020B0604020202020204" pitchFamily="34" charset="0"/>
              </a:rPr>
              <a:t> cation which has 2</a:t>
            </a:r>
            <a:r>
              <a:rPr lang="en-US" sz="2400" dirty="0">
                <a:latin typeface="Arial" panose="020B0604020202020204" pitchFamily="34" charset="0"/>
                <a:cs typeface="Arial" panose="020B0604020202020204" pitchFamily="34" charset="0"/>
                <a:sym typeface="Symbol" panose="05050102010706020507" pitchFamily="18" charset="2"/>
              </a:rPr>
              <a:t></a:t>
            </a:r>
            <a:r>
              <a:rPr lang="en-US" sz="2400" dirty="0">
                <a:latin typeface="Arial" panose="020B0604020202020204" pitchFamily="34" charset="0"/>
                <a:cs typeface="Arial" panose="020B0604020202020204" pitchFamily="34" charset="0"/>
              </a:rPr>
              <a:t> electrons (n=0) displays aromaticity.</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r>
              <a:rPr lang="en-US" sz="2400" b="1" dirty="0">
                <a:latin typeface="Arial" panose="020B0604020202020204" pitchFamily="34" charset="0"/>
                <a:cs typeface="Arial" panose="020B0604020202020204" pitchFamily="34" charset="0"/>
              </a:rPr>
              <a:t>V. </a:t>
            </a:r>
            <a:r>
              <a:rPr lang="en-US" sz="2400" dirty="0" err="1">
                <a:latin typeface="Arial" panose="020B0604020202020204" pitchFamily="34" charset="0"/>
                <a:cs typeface="Arial" panose="020B0604020202020204" pitchFamily="34" charset="0"/>
              </a:rPr>
              <a:t>Huckel</a:t>
            </a:r>
            <a:r>
              <a:rPr lang="en-US" sz="2400" dirty="0">
                <a:latin typeface="Arial" panose="020B0604020202020204" pitchFamily="34" charset="0"/>
                <a:cs typeface="Arial" panose="020B0604020202020204" pitchFamily="34" charset="0"/>
              </a:rPr>
              <a:t> enlarged the scope of his rule so as to embrace the heterocyclic ring systems as well. Thus, for pyridine and </a:t>
            </a:r>
            <a:r>
              <a:rPr lang="en-US" sz="2400" dirty="0" err="1">
                <a:latin typeface="Arial" panose="020B0604020202020204" pitchFamily="34" charset="0"/>
                <a:cs typeface="Arial" panose="020B0604020202020204" pitchFamily="34" charset="0"/>
              </a:rPr>
              <a:t>pyridiazine</a:t>
            </a:r>
            <a:r>
              <a:rPr lang="en-US" sz="2400" dirty="0">
                <a:latin typeface="Arial" panose="020B0604020202020204" pitchFamily="34" charset="0"/>
                <a:cs typeface="Arial" panose="020B0604020202020204" pitchFamily="34" charset="0"/>
              </a:rPr>
              <a:t>, n= 1. They have six</a:t>
            </a:r>
            <a:r>
              <a:rPr lang="en-US" sz="2400" dirty="0">
                <a:latin typeface="Arial" panose="020B0604020202020204" pitchFamily="34" charset="0"/>
                <a:cs typeface="Arial" panose="020B0604020202020204" pitchFamily="34" charset="0"/>
                <a:sym typeface="Symbol" panose="05050102010706020507" pitchFamily="18" charset="2"/>
              </a:rPr>
              <a:t> </a:t>
            </a:r>
            <a:r>
              <a:rPr lang="en-US" sz="2400" dirty="0">
                <a:latin typeface="Arial" panose="020B0604020202020204" pitchFamily="34" charset="0"/>
                <a:cs typeface="Arial" panose="020B0604020202020204" pitchFamily="34" charset="0"/>
              </a:rPr>
              <a:t> electrons each and satisfy </a:t>
            </a:r>
            <a:r>
              <a:rPr lang="en-US" sz="2400" dirty="0" err="1">
                <a:latin typeface="Arial" panose="020B0604020202020204" pitchFamily="34" charset="0"/>
                <a:cs typeface="Arial" panose="020B0604020202020204" pitchFamily="34" charset="0"/>
              </a:rPr>
              <a:t>Huckel</a:t>
            </a:r>
            <a:r>
              <a:rPr lang="en-US" sz="2400" dirty="0">
                <a:latin typeface="Arial" panose="020B0604020202020204" pitchFamily="34" charset="0"/>
                <a:cs typeface="Arial" panose="020B0604020202020204" pitchFamily="34" charset="0"/>
              </a:rPr>
              <a:t> rule and are aromatic.</a:t>
            </a:r>
          </a:p>
        </p:txBody>
      </p:sp>
      <p:pic>
        <p:nvPicPr>
          <p:cNvPr id="5" name="Picture 4">
            <a:extLst>
              <a:ext uri="{FF2B5EF4-FFF2-40B4-BE49-F238E27FC236}">
                <a16:creationId xmlns:a16="http://schemas.microsoft.com/office/drawing/2014/main" id="{9DA5940E-95EE-07C2-5B84-5E49E5023DA2}"/>
              </a:ext>
            </a:extLst>
          </p:cNvPr>
          <p:cNvPicPr>
            <a:picLocks noChangeAspect="1"/>
          </p:cNvPicPr>
          <p:nvPr/>
        </p:nvPicPr>
        <p:blipFill>
          <a:blip r:embed="rId2"/>
          <a:stretch>
            <a:fillRect/>
          </a:stretch>
        </p:blipFill>
        <p:spPr>
          <a:xfrm>
            <a:off x="3809193" y="2347313"/>
            <a:ext cx="3238721" cy="1570059"/>
          </a:xfrm>
          <a:prstGeom prst="rect">
            <a:avLst/>
          </a:prstGeom>
        </p:spPr>
      </p:pic>
      <p:pic>
        <p:nvPicPr>
          <p:cNvPr id="7" name="Picture 6">
            <a:extLst>
              <a:ext uri="{FF2B5EF4-FFF2-40B4-BE49-F238E27FC236}">
                <a16:creationId xmlns:a16="http://schemas.microsoft.com/office/drawing/2014/main" id="{C4840F9F-5586-AA8D-1E57-DD2C06C91387}"/>
              </a:ext>
            </a:extLst>
          </p:cNvPr>
          <p:cNvPicPr>
            <a:picLocks noChangeAspect="1"/>
          </p:cNvPicPr>
          <p:nvPr/>
        </p:nvPicPr>
        <p:blipFill>
          <a:blip r:embed="rId3"/>
          <a:stretch>
            <a:fillRect/>
          </a:stretch>
        </p:blipFill>
        <p:spPr>
          <a:xfrm>
            <a:off x="5174309" y="5078022"/>
            <a:ext cx="3097494" cy="1685613"/>
          </a:xfrm>
          <a:prstGeom prst="rect">
            <a:avLst/>
          </a:prstGeom>
        </p:spPr>
      </p:pic>
    </p:spTree>
    <p:extLst>
      <p:ext uri="{BB962C8B-B14F-4D97-AF65-F5344CB8AC3E}">
        <p14:creationId xmlns:p14="http://schemas.microsoft.com/office/powerpoint/2010/main" val="2231241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9A5B48-BDEE-A522-D871-3AB6505C95CD}"/>
              </a:ext>
            </a:extLst>
          </p:cNvPr>
          <p:cNvSpPr txBox="1"/>
          <p:nvPr/>
        </p:nvSpPr>
        <p:spPr>
          <a:xfrm>
            <a:off x="0" y="0"/>
            <a:ext cx="12192000" cy="5009128"/>
          </a:xfrm>
          <a:prstGeom prst="rect">
            <a:avLst/>
          </a:prstGeom>
          <a:noFill/>
        </p:spPr>
        <p:txBody>
          <a:bodyPr wrap="square">
            <a:spAutoFit/>
          </a:bodyPr>
          <a:lstStyle/>
          <a:p>
            <a:pPr>
              <a:lnSpc>
                <a:spcPct val="150000"/>
              </a:lnSpc>
            </a:pPr>
            <a:r>
              <a:rPr lang="en-US" sz="2400" b="1" dirty="0">
                <a:latin typeface="Arial" panose="020B0604020202020204" pitchFamily="34" charset="0"/>
                <a:cs typeface="Arial" panose="020B0604020202020204" pitchFamily="34" charset="0"/>
              </a:rPr>
              <a:t>VI. </a:t>
            </a:r>
            <a:r>
              <a:rPr lang="en-US" sz="2400" dirty="0" err="1">
                <a:latin typeface="Arial" panose="020B0604020202020204" pitchFamily="34" charset="0"/>
                <a:cs typeface="Arial" panose="020B0604020202020204" pitchFamily="34" charset="0"/>
              </a:rPr>
              <a:t>Huckel</a:t>
            </a:r>
            <a:r>
              <a:rPr lang="en-US" sz="2400" dirty="0">
                <a:latin typeface="Arial" panose="020B0604020202020204" pitchFamily="34" charset="0"/>
                <a:cs typeface="Arial" panose="020B0604020202020204" pitchFamily="34" charset="0"/>
              </a:rPr>
              <a:t> extended the application of his rule to non-benzenoid heterocyclic aromatic systems also with some modification. Thus, for furan, thiophene and pyrrole, n=1. Here, the heteroatoms contribute the nonbonded p orbital pair of electron lying inside the ring which is counted towards deciding the aromaticity of these compounds. </a:t>
            </a:r>
          </a:p>
          <a:p>
            <a:pPr>
              <a:lnSpc>
                <a:spcPct val="150000"/>
              </a:lnSpc>
            </a:pPr>
            <a:endParaRPr lang="en-US" sz="2400" dirty="0">
              <a:latin typeface="Arial" panose="020B0604020202020204" pitchFamily="34" charset="0"/>
              <a:cs typeface="Arial" panose="020B0604020202020204" pitchFamily="34" charset="0"/>
            </a:endParaRPr>
          </a:p>
          <a:p>
            <a:pPr>
              <a:lnSpc>
                <a:spcPct val="150000"/>
              </a:lnSpc>
            </a:pPr>
            <a:endParaRPr lang="en-US" sz="2400" dirty="0">
              <a:latin typeface="Arial" panose="020B0604020202020204" pitchFamily="34" charset="0"/>
              <a:cs typeface="Arial" panose="020B0604020202020204" pitchFamily="34" charset="0"/>
            </a:endParaRPr>
          </a:p>
          <a:p>
            <a:pPr>
              <a:lnSpc>
                <a:spcPct val="150000"/>
              </a:lnSpc>
            </a:pPr>
            <a:r>
              <a:rPr lang="en-US" sz="2400" dirty="0">
                <a:latin typeface="Arial" panose="020B0604020202020204" pitchFamily="34" charset="0"/>
                <a:cs typeface="Arial" panose="020B0604020202020204" pitchFamily="34" charset="0"/>
              </a:rPr>
              <a:t>It may be noted that in each of above compounds there are four </a:t>
            </a:r>
            <a:r>
              <a:rPr lang="en-US" sz="2400" dirty="0">
                <a:latin typeface="Arial" panose="020B0604020202020204" pitchFamily="34" charset="0"/>
                <a:cs typeface="Arial" panose="020B0604020202020204" pitchFamily="34" charset="0"/>
                <a:sym typeface="Symbol" panose="05050102010706020507" pitchFamily="18" charset="2"/>
              </a:rPr>
              <a:t></a:t>
            </a:r>
            <a:r>
              <a:rPr lang="en-US" sz="2400" dirty="0">
                <a:latin typeface="Arial" panose="020B0604020202020204" pitchFamily="34" charset="0"/>
                <a:cs typeface="Arial" panose="020B0604020202020204" pitchFamily="34" charset="0"/>
              </a:rPr>
              <a:t> electrons and two p electrons on the heteroatom inside the ring. Therefore, here the aromaticity is shown by compounds in which </a:t>
            </a:r>
            <a:r>
              <a:rPr lang="en-US" sz="2400" dirty="0">
                <a:latin typeface="Arial" panose="020B0604020202020204" pitchFamily="34" charset="0"/>
                <a:cs typeface="Arial" panose="020B0604020202020204" pitchFamily="34" charset="0"/>
                <a:sym typeface="Symbol" panose="05050102010706020507" pitchFamily="18" charset="2"/>
              </a:rPr>
              <a:t> </a:t>
            </a:r>
            <a:r>
              <a:rPr lang="en-US" sz="2400" dirty="0">
                <a:latin typeface="Arial" panose="020B0604020202020204" pitchFamily="34" charset="0"/>
                <a:cs typeface="Arial" panose="020B0604020202020204" pitchFamily="34" charset="0"/>
              </a:rPr>
              <a:t>electron system remains unchanged.</a:t>
            </a:r>
          </a:p>
        </p:txBody>
      </p:sp>
      <p:pic>
        <p:nvPicPr>
          <p:cNvPr id="5" name="Picture 4">
            <a:extLst>
              <a:ext uri="{FF2B5EF4-FFF2-40B4-BE49-F238E27FC236}">
                <a16:creationId xmlns:a16="http://schemas.microsoft.com/office/drawing/2014/main" id="{AC1C9738-4DCB-96B8-D341-47DD4FC6CBB7}"/>
              </a:ext>
            </a:extLst>
          </p:cNvPr>
          <p:cNvPicPr>
            <a:picLocks noChangeAspect="1"/>
          </p:cNvPicPr>
          <p:nvPr/>
        </p:nvPicPr>
        <p:blipFill>
          <a:blip r:embed="rId2"/>
          <a:stretch>
            <a:fillRect/>
          </a:stretch>
        </p:blipFill>
        <p:spPr>
          <a:xfrm>
            <a:off x="4050249" y="2279481"/>
            <a:ext cx="3780948" cy="1149519"/>
          </a:xfrm>
          <a:prstGeom prst="rect">
            <a:avLst/>
          </a:prstGeom>
        </p:spPr>
      </p:pic>
    </p:spTree>
    <p:extLst>
      <p:ext uri="{BB962C8B-B14F-4D97-AF65-F5344CB8AC3E}">
        <p14:creationId xmlns:p14="http://schemas.microsoft.com/office/powerpoint/2010/main" val="4133080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656597-5C35-9F3F-8F18-59AE3E6ED607}"/>
              </a:ext>
            </a:extLst>
          </p:cNvPr>
          <p:cNvSpPr txBox="1"/>
          <p:nvPr/>
        </p:nvSpPr>
        <p:spPr>
          <a:xfrm>
            <a:off x="1" y="250521"/>
            <a:ext cx="12192000" cy="1200329"/>
          </a:xfrm>
          <a:prstGeom prst="rect">
            <a:avLst/>
          </a:prstGeom>
          <a:noFill/>
        </p:spPr>
        <p:txBody>
          <a:bodyPr wrap="square" rtlCol="0">
            <a:spAutoFit/>
          </a:bodyPr>
          <a:lstStyle/>
          <a:p>
            <a:r>
              <a:rPr lang="en-GB" sz="2400" b="1" dirty="0">
                <a:latin typeface="Arial" panose="020B0604020202020204" pitchFamily="34" charset="0"/>
                <a:cs typeface="Arial" panose="020B0604020202020204" pitchFamily="34" charset="0"/>
              </a:rPr>
              <a:t>Nomenclature: </a:t>
            </a:r>
            <a:r>
              <a:rPr lang="en-GB" sz="2400" b="0" i="0" dirty="0">
                <a:solidFill>
                  <a:srgbClr val="000000"/>
                </a:solidFill>
                <a:effectLst/>
                <a:latin typeface="Arial" panose="020B0604020202020204" pitchFamily="34" charset="0"/>
                <a:cs typeface="Arial" panose="020B0604020202020204" pitchFamily="34" charset="0"/>
              </a:rPr>
              <a:t>In the </a:t>
            </a:r>
            <a:r>
              <a:rPr lang="en-GB" sz="2400" b="1" i="0" dirty="0">
                <a:solidFill>
                  <a:srgbClr val="000000"/>
                </a:solidFill>
                <a:effectLst/>
                <a:latin typeface="Arial" panose="020B0604020202020204" pitchFamily="34" charset="0"/>
                <a:cs typeface="Arial" panose="020B0604020202020204" pitchFamily="34" charset="0"/>
              </a:rPr>
              <a:t>IUPAC </a:t>
            </a:r>
            <a:r>
              <a:rPr lang="en-GB" sz="2400" b="0" i="0" dirty="0">
                <a:solidFill>
                  <a:srgbClr val="000000"/>
                </a:solidFill>
                <a:effectLst/>
                <a:latin typeface="Arial" panose="020B0604020202020204" pitchFamily="34" charset="0"/>
                <a:cs typeface="Arial" panose="020B0604020202020204" pitchFamily="34" charset="0"/>
              </a:rPr>
              <a:t>system, arenes of this class are named in a straight forward manner as substituted-benzenes. For example,</a:t>
            </a:r>
            <a:r>
              <a:rPr lang="en-GB" sz="2400" dirty="0">
                <a:latin typeface="Arial" panose="020B0604020202020204" pitchFamily="34" charset="0"/>
                <a:cs typeface="Arial" panose="020B0604020202020204" pitchFamily="34" charset="0"/>
              </a:rPr>
              <a:t> </a:t>
            </a:r>
            <a:br>
              <a:rPr lang="en-GB" sz="2400" dirty="0">
                <a:latin typeface="Arial" panose="020B0604020202020204" pitchFamily="34" charset="0"/>
                <a:cs typeface="Arial" panose="020B0604020202020204" pitchFamily="34" charset="0"/>
              </a:rPr>
            </a:br>
            <a:endParaRPr lang="en-BB"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23F4D8C-0504-D8BD-4A23-214CE83E6EE3}"/>
              </a:ext>
            </a:extLst>
          </p:cNvPr>
          <p:cNvPicPr>
            <a:picLocks noChangeAspect="1"/>
          </p:cNvPicPr>
          <p:nvPr/>
        </p:nvPicPr>
        <p:blipFill>
          <a:blip r:embed="rId2"/>
          <a:stretch>
            <a:fillRect/>
          </a:stretch>
        </p:blipFill>
        <p:spPr>
          <a:xfrm>
            <a:off x="2114240" y="1085850"/>
            <a:ext cx="8201025" cy="2343150"/>
          </a:xfrm>
          <a:prstGeom prst="rect">
            <a:avLst/>
          </a:prstGeom>
        </p:spPr>
      </p:pic>
      <p:sp>
        <p:nvSpPr>
          <p:cNvPr id="6" name="TextBox 5">
            <a:extLst>
              <a:ext uri="{FF2B5EF4-FFF2-40B4-BE49-F238E27FC236}">
                <a16:creationId xmlns:a16="http://schemas.microsoft.com/office/drawing/2014/main" id="{08AA2DF5-1E81-B39B-533D-8015B56BA09C}"/>
              </a:ext>
            </a:extLst>
          </p:cNvPr>
          <p:cNvSpPr txBox="1"/>
          <p:nvPr/>
        </p:nvSpPr>
        <p:spPr>
          <a:xfrm>
            <a:off x="-1" y="3617998"/>
            <a:ext cx="12191999" cy="1200329"/>
          </a:xfrm>
          <a:prstGeom prst="rect">
            <a:avLst/>
          </a:prstGeom>
          <a:noFill/>
        </p:spPr>
        <p:txBody>
          <a:bodyPr wrap="square">
            <a:spAutoFit/>
          </a:bodyPr>
          <a:lstStyle/>
          <a:p>
            <a:r>
              <a:rPr lang="en-GB" sz="2400" b="0" i="0" dirty="0">
                <a:solidFill>
                  <a:srgbClr val="000000"/>
                </a:solidFill>
                <a:effectLst/>
                <a:latin typeface="Arial" panose="020B0604020202020204" pitchFamily="34" charset="0"/>
                <a:cs typeface="Arial" panose="020B0604020202020204" pitchFamily="34" charset="0"/>
              </a:rPr>
              <a:t>When </a:t>
            </a:r>
            <a:r>
              <a:rPr lang="en-GB" sz="2400" b="1" i="0" dirty="0">
                <a:solidFill>
                  <a:srgbClr val="000000"/>
                </a:solidFill>
                <a:effectLst/>
                <a:latin typeface="Arial" panose="020B0604020202020204" pitchFamily="34" charset="0"/>
                <a:cs typeface="Arial" panose="020B0604020202020204" pitchFamily="34" charset="0"/>
              </a:rPr>
              <a:t>there </a:t>
            </a:r>
            <a:r>
              <a:rPr lang="en-GB" sz="2400" b="0" i="0" dirty="0">
                <a:solidFill>
                  <a:srgbClr val="000000"/>
                </a:solidFill>
                <a:effectLst/>
                <a:latin typeface="Arial" panose="020B0604020202020204" pitchFamily="34" charset="0"/>
                <a:cs typeface="Arial" panose="020B0604020202020204" pitchFamily="34" charset="0"/>
              </a:rPr>
              <a:t>are two </a:t>
            </a:r>
            <a:r>
              <a:rPr lang="en-GB" sz="2400" b="1" i="0" dirty="0">
                <a:solidFill>
                  <a:srgbClr val="000000"/>
                </a:solidFill>
                <a:effectLst/>
                <a:latin typeface="Arial" panose="020B0604020202020204" pitchFamily="34" charset="0"/>
                <a:cs typeface="Arial" panose="020B0604020202020204" pitchFamily="34" charset="0"/>
              </a:rPr>
              <a:t>substituents on the </a:t>
            </a:r>
            <a:r>
              <a:rPr lang="en-GB" sz="2400" b="0" i="0" dirty="0">
                <a:solidFill>
                  <a:srgbClr val="000000"/>
                </a:solidFill>
                <a:effectLst/>
                <a:latin typeface="Arial" panose="020B0604020202020204" pitchFamily="34" charset="0"/>
                <a:cs typeface="Arial" panose="020B0604020202020204" pitchFamily="34" charset="0"/>
              </a:rPr>
              <a:t>benzene ring, </a:t>
            </a:r>
            <a:r>
              <a:rPr lang="en-GB" sz="2400" b="1" i="0" dirty="0">
                <a:solidFill>
                  <a:srgbClr val="000000"/>
                </a:solidFill>
                <a:effectLst/>
                <a:latin typeface="Arial" panose="020B0604020202020204" pitchFamily="34" charset="0"/>
                <a:cs typeface="Arial" panose="020B0604020202020204" pitchFamily="34" charset="0"/>
              </a:rPr>
              <a:t>then positions are indicated </a:t>
            </a:r>
            <a:r>
              <a:rPr lang="en-GB" sz="2400" b="0" i="0" dirty="0">
                <a:solidFill>
                  <a:srgbClr val="000000"/>
                </a:solidFill>
                <a:effectLst/>
                <a:latin typeface="Arial" panose="020B0604020202020204" pitchFamily="34" charset="0"/>
                <a:cs typeface="Arial" panose="020B0604020202020204" pitchFamily="34" charset="0"/>
              </a:rPr>
              <a:t>by </a:t>
            </a:r>
            <a:r>
              <a:rPr lang="en-GB" sz="2400" b="1" i="0" dirty="0">
                <a:solidFill>
                  <a:srgbClr val="000000"/>
                </a:solidFill>
                <a:effectLst/>
                <a:latin typeface="Arial" panose="020B0604020202020204" pitchFamily="34" charset="0"/>
                <a:cs typeface="Arial" panose="020B0604020202020204" pitchFamily="34" charset="0"/>
              </a:rPr>
              <a:t>numbers, or by the </a:t>
            </a:r>
            <a:r>
              <a:rPr lang="en-GB" sz="2400" b="0" i="0" dirty="0">
                <a:solidFill>
                  <a:srgbClr val="000000"/>
                </a:solidFill>
                <a:effectLst/>
                <a:latin typeface="Arial" panose="020B0604020202020204" pitchFamily="34" charset="0"/>
                <a:cs typeface="Arial" panose="020B0604020202020204" pitchFamily="34" charset="0"/>
              </a:rPr>
              <a:t>prefixes </a:t>
            </a:r>
            <a:r>
              <a:rPr lang="en-GB" sz="2400" b="0" i="1" dirty="0">
                <a:solidFill>
                  <a:srgbClr val="000000"/>
                </a:solidFill>
                <a:effectLst/>
                <a:latin typeface="Arial" panose="020B0604020202020204" pitchFamily="34" charset="0"/>
                <a:cs typeface="Arial" panose="020B0604020202020204" pitchFamily="34" charset="0"/>
              </a:rPr>
              <a:t>ortho </a:t>
            </a:r>
            <a:r>
              <a:rPr lang="en-GB" sz="2400" b="1" i="1" dirty="0">
                <a:solidFill>
                  <a:srgbClr val="000000"/>
                </a:solidFill>
                <a:effectLst/>
                <a:latin typeface="Arial" panose="020B0604020202020204" pitchFamily="34" charset="0"/>
                <a:cs typeface="Arial" panose="020B0604020202020204" pitchFamily="34" charset="0"/>
              </a:rPr>
              <a:t>(o.), meta (m-) </a:t>
            </a:r>
            <a:r>
              <a:rPr lang="en-GB" sz="2400" b="1" i="0" dirty="0">
                <a:solidFill>
                  <a:srgbClr val="000000"/>
                </a:solidFill>
                <a:effectLst/>
                <a:latin typeface="Arial" panose="020B0604020202020204" pitchFamily="34" charset="0"/>
                <a:cs typeface="Arial" panose="020B0604020202020204" pitchFamily="34" charset="0"/>
              </a:rPr>
              <a:t>and </a:t>
            </a:r>
            <a:r>
              <a:rPr lang="en-GB" sz="2400" b="0" i="1" dirty="0">
                <a:solidFill>
                  <a:srgbClr val="000000"/>
                </a:solidFill>
                <a:effectLst/>
                <a:latin typeface="Arial" panose="020B0604020202020204" pitchFamily="34" charset="0"/>
                <a:cs typeface="Arial" panose="020B0604020202020204" pitchFamily="34" charset="0"/>
              </a:rPr>
              <a:t>para </a:t>
            </a:r>
            <a:r>
              <a:rPr lang="en-GB" sz="2400" b="1" i="0" dirty="0">
                <a:solidFill>
                  <a:srgbClr val="000000"/>
                </a:solidFill>
                <a:effectLst/>
                <a:latin typeface="Arial" panose="020B0604020202020204" pitchFamily="34" charset="0"/>
                <a:cs typeface="Arial" panose="020B0604020202020204" pitchFamily="34" charset="0"/>
              </a:rPr>
              <a:t>(p.). </a:t>
            </a:r>
            <a:br>
              <a:rPr lang="en-GB" sz="2400" dirty="0">
                <a:latin typeface="Arial" panose="020B0604020202020204" pitchFamily="34" charset="0"/>
                <a:cs typeface="Arial" panose="020B0604020202020204" pitchFamily="34" charset="0"/>
              </a:rPr>
            </a:br>
            <a:endParaRPr lang="en-BB" sz="2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5AEDF3A-C4DA-2518-747F-CDF38D8B676E}"/>
              </a:ext>
            </a:extLst>
          </p:cNvPr>
          <p:cNvPicPr>
            <a:picLocks noChangeAspect="1"/>
          </p:cNvPicPr>
          <p:nvPr/>
        </p:nvPicPr>
        <p:blipFill>
          <a:blip r:embed="rId3"/>
          <a:stretch>
            <a:fillRect/>
          </a:stretch>
        </p:blipFill>
        <p:spPr>
          <a:xfrm>
            <a:off x="3127013" y="4554247"/>
            <a:ext cx="5937969" cy="2303753"/>
          </a:xfrm>
          <a:prstGeom prst="rect">
            <a:avLst/>
          </a:prstGeom>
        </p:spPr>
      </p:pic>
    </p:spTree>
    <p:extLst>
      <p:ext uri="{BB962C8B-B14F-4D97-AF65-F5344CB8AC3E}">
        <p14:creationId xmlns:p14="http://schemas.microsoft.com/office/powerpoint/2010/main" val="3757270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B18722-2DEB-B199-EC0D-ACE0CD5242EE}"/>
              </a:ext>
            </a:extLst>
          </p:cNvPr>
          <p:cNvSpPr txBox="1"/>
          <p:nvPr/>
        </p:nvSpPr>
        <p:spPr>
          <a:xfrm>
            <a:off x="-1" y="95003"/>
            <a:ext cx="12192001" cy="2308324"/>
          </a:xfrm>
          <a:prstGeom prst="rect">
            <a:avLst/>
          </a:prstGeom>
          <a:noFill/>
        </p:spPr>
        <p:txBody>
          <a:bodyPr wrap="square" rtlCol="0">
            <a:spAutoFit/>
          </a:bodyPr>
          <a:lstStyle/>
          <a:p>
            <a:r>
              <a:rPr lang="en-GB" sz="2400" b="1" dirty="0">
                <a:latin typeface="Arial" panose="020B0604020202020204" pitchFamily="34" charset="0"/>
                <a:cs typeface="Arial" panose="020B0604020202020204" pitchFamily="34" charset="0"/>
              </a:rPr>
              <a:t>Preparation:</a:t>
            </a:r>
          </a:p>
          <a:p>
            <a:endParaRPr lang="en-GB" sz="2400" b="1" dirty="0">
              <a:latin typeface="Arial" panose="020B0604020202020204" pitchFamily="34" charset="0"/>
              <a:cs typeface="Arial" panose="020B0604020202020204" pitchFamily="34" charset="0"/>
            </a:endParaRPr>
          </a:p>
          <a:p>
            <a:r>
              <a:rPr lang="en-GB" sz="2400" b="0" i="0" dirty="0">
                <a:solidFill>
                  <a:srgbClr val="000000"/>
                </a:solidFill>
                <a:effectLst/>
                <a:latin typeface="Arial" panose="020B0604020202020204" pitchFamily="34" charset="0"/>
                <a:cs typeface="Arial" panose="020B0604020202020204" pitchFamily="34" charset="0"/>
              </a:rPr>
              <a:t>(I) </a:t>
            </a:r>
            <a:r>
              <a:rPr lang="en-GB" sz="2400" b="1" i="0" dirty="0">
                <a:solidFill>
                  <a:srgbClr val="000000"/>
                </a:solidFill>
                <a:effectLst/>
                <a:latin typeface="Arial" panose="020B0604020202020204" pitchFamily="34" charset="0"/>
                <a:cs typeface="Arial" panose="020B0604020202020204" pitchFamily="34" charset="0"/>
              </a:rPr>
              <a:t>From Alkynes:</a:t>
            </a:r>
            <a:r>
              <a:rPr lang="en-GB" sz="2400" b="0" i="0" dirty="0">
                <a:solidFill>
                  <a:srgbClr val="000000"/>
                </a:solidFill>
                <a:effectLst/>
                <a:latin typeface="Arial" panose="020B0604020202020204" pitchFamily="34" charset="0"/>
                <a:cs typeface="Arial" panose="020B0604020202020204" pitchFamily="34" charset="0"/>
              </a:rPr>
              <a:t> Benzene and many of its homologues can be prepared by polymerisation of appropriate alkynes. Acetylenes will polymerize at high temperature to yield arenes. Thus</a:t>
            </a:r>
            <a:r>
              <a:rPr lang="en-GB" sz="2400" dirty="0">
                <a:latin typeface="Arial" panose="020B0604020202020204" pitchFamily="34" charset="0"/>
                <a:cs typeface="Arial" panose="020B0604020202020204" pitchFamily="34" charset="0"/>
              </a:rPr>
              <a:t> </a:t>
            </a:r>
            <a:br>
              <a:rPr lang="en-GB" sz="2400" dirty="0">
                <a:latin typeface="Arial" panose="020B0604020202020204" pitchFamily="34" charset="0"/>
                <a:cs typeface="Arial" panose="020B0604020202020204" pitchFamily="34" charset="0"/>
              </a:rPr>
            </a:br>
            <a:endParaRPr lang="en-BB"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AB6FFAB-8C5C-DB1A-A768-08C2C82D54EE}"/>
              </a:ext>
            </a:extLst>
          </p:cNvPr>
          <p:cNvPicPr>
            <a:picLocks noChangeAspect="1"/>
          </p:cNvPicPr>
          <p:nvPr/>
        </p:nvPicPr>
        <p:blipFill>
          <a:blip r:embed="rId2"/>
          <a:stretch>
            <a:fillRect/>
          </a:stretch>
        </p:blipFill>
        <p:spPr>
          <a:xfrm>
            <a:off x="3622346" y="1976190"/>
            <a:ext cx="4591050" cy="1266825"/>
          </a:xfrm>
          <a:prstGeom prst="rect">
            <a:avLst/>
          </a:prstGeom>
        </p:spPr>
      </p:pic>
      <p:sp>
        <p:nvSpPr>
          <p:cNvPr id="8" name="TextBox 7">
            <a:extLst>
              <a:ext uri="{FF2B5EF4-FFF2-40B4-BE49-F238E27FC236}">
                <a16:creationId xmlns:a16="http://schemas.microsoft.com/office/drawing/2014/main" id="{8E810F35-6793-4E94-811E-CB6BE10831A2}"/>
              </a:ext>
            </a:extLst>
          </p:cNvPr>
          <p:cNvSpPr txBox="1"/>
          <p:nvPr/>
        </p:nvSpPr>
        <p:spPr>
          <a:xfrm>
            <a:off x="-1" y="3429000"/>
            <a:ext cx="12192000" cy="830997"/>
          </a:xfrm>
          <a:prstGeom prst="rect">
            <a:avLst/>
          </a:prstGeom>
          <a:noFill/>
        </p:spPr>
        <p:txBody>
          <a:bodyPr wrap="square">
            <a:spAutoFit/>
          </a:bodyPr>
          <a:lstStyle/>
          <a:p>
            <a:r>
              <a:rPr lang="en-GB" sz="2400" b="0" i="0" dirty="0">
                <a:solidFill>
                  <a:srgbClr val="000000"/>
                </a:solidFill>
                <a:effectLst/>
                <a:latin typeface="Arial" panose="020B0604020202020204" pitchFamily="34" charset="0"/>
                <a:cs typeface="Arial" panose="020B0604020202020204" pitchFamily="34" charset="0"/>
              </a:rPr>
              <a:t>(2)</a:t>
            </a:r>
            <a:r>
              <a:rPr lang="en-GB" sz="2400" b="1" i="0" dirty="0">
                <a:solidFill>
                  <a:srgbClr val="000000"/>
                </a:solidFill>
                <a:effectLst/>
                <a:latin typeface="Arial" panose="020B0604020202020204" pitchFamily="34" charset="0"/>
                <a:cs typeface="Arial" panose="020B0604020202020204" pitchFamily="34" charset="0"/>
              </a:rPr>
              <a:t> Decarboxylation of aromatic acids: </a:t>
            </a:r>
            <a:r>
              <a:rPr lang="en-GB" sz="2400" b="0" i="0" dirty="0">
                <a:solidFill>
                  <a:srgbClr val="000000"/>
                </a:solidFill>
                <a:effectLst/>
                <a:latin typeface="Arial" panose="020B0604020202020204" pitchFamily="34" charset="0"/>
                <a:cs typeface="Arial" panose="020B0604020202020204" pitchFamily="34" charset="0"/>
              </a:rPr>
              <a:t>Arenes can be prepared by heating aromatic acids or their sodium salts with </a:t>
            </a:r>
            <a:r>
              <a:rPr lang="en-GB" sz="2400" b="0" i="0" dirty="0" err="1">
                <a:solidFill>
                  <a:srgbClr val="000000"/>
                </a:solidFill>
                <a:effectLst/>
                <a:latin typeface="Arial" panose="020B0604020202020204" pitchFamily="34" charset="0"/>
                <a:cs typeface="Arial" panose="020B0604020202020204" pitchFamily="34" charset="0"/>
              </a:rPr>
              <a:t>sodalime</a:t>
            </a:r>
            <a:r>
              <a:rPr lang="en-GB" sz="2400" b="0" i="0" dirty="0">
                <a:solidFill>
                  <a:srgbClr val="000000"/>
                </a:solidFill>
                <a:effectLst/>
                <a:latin typeface="Arial" panose="020B0604020202020204" pitchFamily="34" charset="0"/>
                <a:cs typeface="Arial" panose="020B0604020202020204" pitchFamily="34" charset="0"/>
              </a:rPr>
              <a:t>.</a:t>
            </a:r>
            <a:r>
              <a:rPr lang="en-GB" sz="2400" dirty="0">
                <a:latin typeface="Arial" panose="020B0604020202020204" pitchFamily="34" charset="0"/>
                <a:cs typeface="Arial" panose="020B0604020202020204" pitchFamily="34" charset="0"/>
              </a:rPr>
              <a:t> </a:t>
            </a:r>
            <a:endParaRPr lang="en-BB" sz="2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97D405C-52B2-314C-5E36-95650037E46F}"/>
              </a:ext>
            </a:extLst>
          </p:cNvPr>
          <p:cNvPicPr>
            <a:picLocks noChangeAspect="1"/>
          </p:cNvPicPr>
          <p:nvPr/>
        </p:nvPicPr>
        <p:blipFill>
          <a:blip r:embed="rId3"/>
          <a:stretch>
            <a:fillRect/>
          </a:stretch>
        </p:blipFill>
        <p:spPr>
          <a:xfrm>
            <a:off x="2819399" y="4445982"/>
            <a:ext cx="6553200" cy="1819275"/>
          </a:xfrm>
          <a:prstGeom prst="rect">
            <a:avLst/>
          </a:prstGeom>
        </p:spPr>
      </p:pic>
    </p:spTree>
    <p:extLst>
      <p:ext uri="{BB962C8B-B14F-4D97-AF65-F5344CB8AC3E}">
        <p14:creationId xmlns:p14="http://schemas.microsoft.com/office/powerpoint/2010/main" val="3229926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6C489A-F4E9-B0EB-10F0-B18F308D83AD}"/>
              </a:ext>
            </a:extLst>
          </p:cNvPr>
          <p:cNvSpPr txBox="1"/>
          <p:nvPr/>
        </p:nvSpPr>
        <p:spPr>
          <a:xfrm>
            <a:off x="-1978" y="96617"/>
            <a:ext cx="12193978" cy="1569660"/>
          </a:xfrm>
          <a:prstGeom prst="rect">
            <a:avLst/>
          </a:prstGeom>
          <a:noFill/>
        </p:spPr>
        <p:txBody>
          <a:bodyPr wrap="square">
            <a:spAutoFit/>
          </a:bodyPr>
          <a:lstStyle/>
          <a:p>
            <a:r>
              <a:rPr lang="en-GB" sz="2400" b="1" i="0" dirty="0">
                <a:solidFill>
                  <a:srgbClr val="000000"/>
                </a:solidFill>
                <a:effectLst/>
                <a:latin typeface="Arial" panose="020B0604020202020204" pitchFamily="34" charset="0"/>
                <a:cs typeface="Arial" panose="020B0604020202020204" pitchFamily="34" charset="0"/>
              </a:rPr>
              <a:t>(3) By Friedel-Crafts Reactions: </a:t>
            </a:r>
            <a:r>
              <a:rPr lang="en-GB" sz="2400" b="0" i="0" dirty="0" err="1">
                <a:solidFill>
                  <a:srgbClr val="000000"/>
                </a:solidFill>
                <a:effectLst/>
                <a:latin typeface="Arial" panose="020B0604020202020204" pitchFamily="34" charset="0"/>
                <a:cs typeface="Arial" panose="020B0604020202020204" pitchFamily="34" charset="0"/>
              </a:rPr>
              <a:t>Alkylbeazenes</a:t>
            </a:r>
            <a:r>
              <a:rPr lang="en-GB" sz="2400" b="0" i="0" dirty="0">
                <a:solidFill>
                  <a:srgbClr val="000000"/>
                </a:solidFill>
                <a:effectLst/>
                <a:latin typeface="Arial" panose="020B0604020202020204" pitchFamily="34" charset="0"/>
                <a:cs typeface="Arial" panose="020B0604020202020204" pitchFamily="34" charset="0"/>
              </a:rPr>
              <a:t> can be best prepared by the action of</a:t>
            </a:r>
            <a:br>
              <a:rPr lang="en-GB" sz="2400" b="0" i="0" dirty="0">
                <a:solidFill>
                  <a:srgbClr val="000000"/>
                </a:solidFill>
                <a:effectLst/>
                <a:latin typeface="Arial" panose="020B0604020202020204" pitchFamily="34" charset="0"/>
                <a:cs typeface="Arial" panose="020B0604020202020204" pitchFamily="34" charset="0"/>
              </a:rPr>
            </a:br>
            <a:r>
              <a:rPr lang="en-GB" sz="2400" b="0" i="0" dirty="0">
                <a:solidFill>
                  <a:srgbClr val="000000"/>
                </a:solidFill>
                <a:effectLst/>
                <a:latin typeface="Arial" panose="020B0604020202020204" pitchFamily="34" charset="0"/>
                <a:cs typeface="Arial" panose="020B0604020202020204" pitchFamily="34" charset="0"/>
              </a:rPr>
              <a:t>alkyl halides on benzene and its homologues in the presence of anhydrous aluminium chloride as catalyst. For example,</a:t>
            </a:r>
            <a:r>
              <a:rPr lang="en-GB" sz="2400" dirty="0">
                <a:latin typeface="Arial" panose="020B0604020202020204" pitchFamily="34" charset="0"/>
                <a:cs typeface="Arial" panose="020B0604020202020204" pitchFamily="34" charset="0"/>
              </a:rPr>
              <a:t> </a:t>
            </a:r>
            <a:br>
              <a:rPr lang="en-GB" sz="2400" dirty="0">
                <a:latin typeface="Arial" panose="020B0604020202020204" pitchFamily="34" charset="0"/>
                <a:cs typeface="Arial" panose="020B0604020202020204" pitchFamily="34" charset="0"/>
              </a:rPr>
            </a:br>
            <a:endParaRPr lang="en-BB"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292B686-7C20-C15A-5FEF-E08CA201C7D2}"/>
              </a:ext>
            </a:extLst>
          </p:cNvPr>
          <p:cNvPicPr>
            <a:picLocks noChangeAspect="1"/>
          </p:cNvPicPr>
          <p:nvPr/>
        </p:nvPicPr>
        <p:blipFill>
          <a:blip r:embed="rId2"/>
          <a:stretch>
            <a:fillRect/>
          </a:stretch>
        </p:blipFill>
        <p:spPr>
          <a:xfrm>
            <a:off x="2443843" y="1394239"/>
            <a:ext cx="6781800" cy="1314450"/>
          </a:xfrm>
          <a:prstGeom prst="rect">
            <a:avLst/>
          </a:prstGeom>
        </p:spPr>
      </p:pic>
      <p:sp>
        <p:nvSpPr>
          <p:cNvPr id="7" name="TextBox 6">
            <a:extLst>
              <a:ext uri="{FF2B5EF4-FFF2-40B4-BE49-F238E27FC236}">
                <a16:creationId xmlns:a16="http://schemas.microsoft.com/office/drawing/2014/main" id="{44586A92-36D9-6465-1217-6BB0E0F18780}"/>
              </a:ext>
            </a:extLst>
          </p:cNvPr>
          <p:cNvSpPr txBox="1"/>
          <p:nvPr/>
        </p:nvSpPr>
        <p:spPr>
          <a:xfrm>
            <a:off x="0" y="2768064"/>
            <a:ext cx="12192000" cy="3046988"/>
          </a:xfrm>
          <a:prstGeom prst="rect">
            <a:avLst/>
          </a:prstGeom>
          <a:noFill/>
        </p:spPr>
        <p:txBody>
          <a:bodyPr wrap="square">
            <a:spAutoFit/>
          </a:bodyPr>
          <a:lstStyle/>
          <a:p>
            <a:pPr marL="457200" indent="-457200">
              <a:buAutoNum type="alphaLcParenBoth"/>
            </a:pPr>
            <a:r>
              <a:rPr lang="en-GB" sz="2400" b="1" i="1" dirty="0">
                <a:solidFill>
                  <a:srgbClr val="000000"/>
                </a:solidFill>
                <a:effectLst/>
                <a:latin typeface="Arial" panose="020B0604020202020204" pitchFamily="34" charset="0"/>
                <a:cs typeface="Arial" panose="020B0604020202020204" pitchFamily="34" charset="0"/>
              </a:rPr>
              <a:t>Friedel-craft alkylation: </a:t>
            </a:r>
            <a:r>
              <a:rPr lang="en-GB" sz="2400" b="0" i="0" dirty="0">
                <a:solidFill>
                  <a:srgbClr val="000000"/>
                </a:solidFill>
                <a:effectLst/>
                <a:latin typeface="Arial" panose="020B0604020202020204" pitchFamily="34" charset="0"/>
                <a:cs typeface="Arial" panose="020B0604020202020204" pitchFamily="34" charset="0"/>
              </a:rPr>
              <a:t>This reaction involves the introduction of an alkyl group in the benzene ring for the synthesis of alkylbenzenes which are not ordinarily available.</a:t>
            </a:r>
            <a:r>
              <a:rPr lang="en-GB" sz="2400" dirty="0">
                <a:latin typeface="Arial" panose="020B0604020202020204" pitchFamily="34" charset="0"/>
                <a:cs typeface="Arial" panose="020B0604020202020204" pitchFamily="34" charset="0"/>
              </a:rPr>
              <a:t> </a:t>
            </a:r>
            <a:br>
              <a:rPr lang="en-GB" sz="2400" dirty="0">
                <a:latin typeface="Arial" panose="020B0604020202020204" pitchFamily="34" charset="0"/>
                <a:cs typeface="Arial" panose="020B0604020202020204" pitchFamily="34" charset="0"/>
              </a:rPr>
            </a:br>
            <a:endParaRPr lang="en-GB" sz="2400" b="1" dirty="0">
              <a:solidFill>
                <a:srgbClr val="000000"/>
              </a:solidFill>
              <a:latin typeface="Arial" panose="020B0604020202020204" pitchFamily="34" charset="0"/>
              <a:cs typeface="Arial" panose="020B0604020202020204" pitchFamily="34" charset="0"/>
            </a:endParaRPr>
          </a:p>
          <a:p>
            <a:pPr marL="457200" indent="-457200">
              <a:buAutoNum type="alphaLcParenBoth"/>
            </a:pPr>
            <a:endParaRPr lang="en-GB" sz="2400" b="1" i="1" dirty="0">
              <a:solidFill>
                <a:srgbClr val="000000"/>
              </a:solidFill>
              <a:effectLst/>
              <a:latin typeface="Arial" panose="020B0604020202020204" pitchFamily="34" charset="0"/>
              <a:cs typeface="Arial" panose="020B0604020202020204" pitchFamily="34" charset="0"/>
            </a:endParaRPr>
          </a:p>
          <a:p>
            <a:pPr marL="457200" indent="-457200">
              <a:buAutoNum type="alphaLcParenBoth"/>
            </a:pPr>
            <a:r>
              <a:rPr lang="en-GB" sz="2400" b="1" i="1" dirty="0">
                <a:solidFill>
                  <a:srgbClr val="000000"/>
                </a:solidFill>
                <a:effectLst/>
                <a:latin typeface="Arial" panose="020B0604020202020204" pitchFamily="34" charset="0"/>
                <a:cs typeface="Arial" panose="020B0604020202020204" pitchFamily="34" charset="0"/>
              </a:rPr>
              <a:t>Friedel-craft Acylation: </a:t>
            </a:r>
            <a:r>
              <a:rPr lang="en-GB" sz="2400" b="0" i="0" dirty="0">
                <a:solidFill>
                  <a:srgbClr val="000000"/>
                </a:solidFill>
                <a:effectLst/>
                <a:latin typeface="Arial" panose="020B0604020202020204" pitchFamily="34" charset="0"/>
                <a:cs typeface="Arial" panose="020B0604020202020204" pitchFamily="34" charset="0"/>
              </a:rPr>
              <a:t>This reaction involves the introduction of an acyl group (RCO—) in the aromatic ring in the presence of anhydrous AlCl</a:t>
            </a:r>
            <a:r>
              <a:rPr lang="en-GB" sz="2400" b="0" i="0" baseline="-25000" dirty="0">
                <a:solidFill>
                  <a:srgbClr val="000000"/>
                </a:solidFill>
                <a:effectLst/>
                <a:latin typeface="Arial" panose="020B0604020202020204" pitchFamily="34" charset="0"/>
                <a:cs typeface="Arial" panose="020B0604020202020204" pitchFamily="34" charset="0"/>
              </a:rPr>
              <a:t>3</a:t>
            </a:r>
            <a:r>
              <a:rPr lang="en-GB" sz="2400" b="0" i="0" dirty="0">
                <a:solidFill>
                  <a:srgbClr val="000000"/>
                </a:solidFill>
                <a:effectLst/>
                <a:latin typeface="Arial" panose="020B0604020202020204" pitchFamily="34" charset="0"/>
                <a:cs typeface="Arial" panose="020B0604020202020204" pitchFamily="34" charset="0"/>
              </a:rPr>
              <a:t>.</a:t>
            </a:r>
            <a:br>
              <a:rPr lang="en-GB" sz="2400" dirty="0"/>
            </a:br>
            <a:r>
              <a:rPr lang="en-GB" sz="2400" dirty="0">
                <a:latin typeface="Arial" panose="020B0604020202020204" pitchFamily="34" charset="0"/>
                <a:cs typeface="Arial" panose="020B0604020202020204" pitchFamily="34" charset="0"/>
              </a:rPr>
              <a:t> </a:t>
            </a:r>
            <a:br>
              <a:rPr lang="en-GB" sz="2400" dirty="0">
                <a:latin typeface="Arial" panose="020B0604020202020204" pitchFamily="34" charset="0"/>
                <a:cs typeface="Arial" panose="020B0604020202020204" pitchFamily="34" charset="0"/>
              </a:rPr>
            </a:br>
            <a:endParaRPr lang="en-BB" sz="2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5830B1-9073-59FF-61C3-AA9F4F55E641}"/>
              </a:ext>
            </a:extLst>
          </p:cNvPr>
          <p:cNvPicPr>
            <a:picLocks noChangeAspect="1"/>
          </p:cNvPicPr>
          <p:nvPr/>
        </p:nvPicPr>
        <p:blipFill>
          <a:blip r:embed="rId3"/>
          <a:stretch>
            <a:fillRect/>
          </a:stretch>
        </p:blipFill>
        <p:spPr>
          <a:xfrm>
            <a:off x="0" y="5123461"/>
            <a:ext cx="4943598" cy="1457141"/>
          </a:xfrm>
          <a:prstGeom prst="rect">
            <a:avLst/>
          </a:prstGeom>
        </p:spPr>
      </p:pic>
      <p:pic>
        <p:nvPicPr>
          <p:cNvPr id="11" name="Picture 10">
            <a:extLst>
              <a:ext uri="{FF2B5EF4-FFF2-40B4-BE49-F238E27FC236}">
                <a16:creationId xmlns:a16="http://schemas.microsoft.com/office/drawing/2014/main" id="{666962B4-628B-7781-AEA0-8EA27301D89D}"/>
              </a:ext>
            </a:extLst>
          </p:cNvPr>
          <p:cNvPicPr>
            <a:picLocks noChangeAspect="1"/>
          </p:cNvPicPr>
          <p:nvPr/>
        </p:nvPicPr>
        <p:blipFill>
          <a:blip r:embed="rId4"/>
          <a:stretch>
            <a:fillRect/>
          </a:stretch>
        </p:blipFill>
        <p:spPr>
          <a:xfrm>
            <a:off x="5191367" y="5521623"/>
            <a:ext cx="7000633" cy="1058979"/>
          </a:xfrm>
          <a:prstGeom prst="rect">
            <a:avLst/>
          </a:prstGeom>
        </p:spPr>
      </p:pic>
    </p:spTree>
    <p:extLst>
      <p:ext uri="{BB962C8B-B14F-4D97-AF65-F5344CB8AC3E}">
        <p14:creationId xmlns:p14="http://schemas.microsoft.com/office/powerpoint/2010/main" val="1067528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37A8CC-F15A-BAE1-E1E5-2E33C9A65142}"/>
              </a:ext>
            </a:extLst>
          </p:cNvPr>
          <p:cNvSpPr txBox="1"/>
          <p:nvPr/>
        </p:nvSpPr>
        <p:spPr>
          <a:xfrm>
            <a:off x="0" y="139973"/>
            <a:ext cx="12192000" cy="2793842"/>
          </a:xfrm>
          <a:prstGeom prst="rect">
            <a:avLst/>
          </a:prstGeom>
          <a:noFill/>
        </p:spPr>
        <p:txBody>
          <a:bodyPr wrap="square">
            <a:spAutoFit/>
          </a:bodyPr>
          <a:lstStyle/>
          <a:p>
            <a:pPr>
              <a:lnSpc>
                <a:spcPct val="150000"/>
              </a:lnSpc>
            </a:pPr>
            <a:r>
              <a:rPr lang="en-GB" sz="2400" b="0" i="0" dirty="0">
                <a:solidFill>
                  <a:srgbClr val="000000"/>
                </a:solidFill>
                <a:effectLst/>
                <a:latin typeface="Arial" panose="020B0604020202020204" pitchFamily="34" charset="0"/>
                <a:cs typeface="Arial" panose="020B0604020202020204" pitchFamily="34" charset="0"/>
              </a:rPr>
              <a:t>2) </a:t>
            </a:r>
            <a:r>
              <a:rPr lang="en-GB" sz="2400" b="1" i="0" dirty="0">
                <a:solidFill>
                  <a:srgbClr val="000000"/>
                </a:solidFill>
                <a:effectLst/>
                <a:latin typeface="Arial" panose="020B0604020202020204" pitchFamily="34" charset="0"/>
                <a:cs typeface="Arial" panose="020B0604020202020204" pitchFamily="34" charset="0"/>
              </a:rPr>
              <a:t>Hydrolysis of Aryl halides: </a:t>
            </a:r>
            <a:r>
              <a:rPr lang="en-GB" sz="2400" b="0" i="0" dirty="0">
                <a:solidFill>
                  <a:srgbClr val="000000"/>
                </a:solidFill>
                <a:effectLst/>
                <a:latin typeface="Arial" panose="020B0604020202020204" pitchFamily="34" charset="0"/>
                <a:cs typeface="Arial" panose="020B0604020202020204" pitchFamily="34" charset="0"/>
              </a:rPr>
              <a:t>Aryl halides yield phenol when hydrolysed with aqueous sodium hydroxide. For example, chlorobenzene is hydrolysed to phenol at high temperature and pressure by NaOH.</a:t>
            </a:r>
            <a:r>
              <a:rPr lang="en-GB" sz="2400" dirty="0">
                <a:latin typeface="Arial" panose="020B0604020202020204" pitchFamily="34" charset="0"/>
                <a:cs typeface="Arial" panose="020B0604020202020204" pitchFamily="34" charset="0"/>
              </a:rPr>
              <a:t> </a:t>
            </a:r>
            <a:br>
              <a:rPr lang="en-GB" sz="2400" dirty="0"/>
            </a:br>
            <a:r>
              <a:rPr lang="en-GB" sz="2400" dirty="0">
                <a:latin typeface="Arial" panose="020B0604020202020204" pitchFamily="34" charset="0"/>
                <a:cs typeface="Arial" panose="020B0604020202020204" pitchFamily="34" charset="0"/>
              </a:rPr>
              <a:t> </a:t>
            </a:r>
            <a:br>
              <a:rPr lang="en-GB" sz="2400" dirty="0">
                <a:latin typeface="Arial" panose="020B0604020202020204" pitchFamily="34" charset="0"/>
                <a:cs typeface="Arial" panose="020B0604020202020204" pitchFamily="34" charset="0"/>
              </a:rPr>
            </a:br>
            <a:endParaRPr lang="en-BB"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95B2C90-BF1F-2AE0-A903-FCA1A96AA905}"/>
              </a:ext>
            </a:extLst>
          </p:cNvPr>
          <p:cNvPicPr>
            <a:picLocks noChangeAspect="1"/>
          </p:cNvPicPr>
          <p:nvPr/>
        </p:nvPicPr>
        <p:blipFill>
          <a:blip r:embed="rId2"/>
          <a:stretch>
            <a:fillRect/>
          </a:stretch>
        </p:blipFill>
        <p:spPr>
          <a:xfrm>
            <a:off x="1737941" y="1809750"/>
            <a:ext cx="9001125" cy="1619250"/>
          </a:xfrm>
          <a:prstGeom prst="rect">
            <a:avLst/>
          </a:prstGeom>
        </p:spPr>
      </p:pic>
    </p:spTree>
    <p:extLst>
      <p:ext uri="{BB962C8B-B14F-4D97-AF65-F5344CB8AC3E}">
        <p14:creationId xmlns:p14="http://schemas.microsoft.com/office/powerpoint/2010/main" val="2880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55D3BA-C34C-6B09-CA3D-3DF8156C4FCA}"/>
              </a:ext>
            </a:extLst>
          </p:cNvPr>
          <p:cNvSpPr txBox="1"/>
          <p:nvPr/>
        </p:nvSpPr>
        <p:spPr>
          <a:xfrm>
            <a:off x="0" y="142504"/>
            <a:ext cx="12192000" cy="2239844"/>
          </a:xfrm>
          <a:prstGeom prst="rect">
            <a:avLst/>
          </a:prstGeom>
          <a:noFill/>
        </p:spPr>
        <p:txBody>
          <a:bodyPr wrap="square" rtlCol="0">
            <a:spAutoFit/>
          </a:bodyPr>
          <a:lstStyle/>
          <a:p>
            <a:pPr>
              <a:lnSpc>
                <a:spcPct val="150000"/>
              </a:lnSpc>
            </a:pPr>
            <a:r>
              <a:rPr lang="en-GB" sz="2400" b="1" dirty="0">
                <a:latin typeface="Arial" panose="020B0604020202020204" pitchFamily="34" charset="0"/>
                <a:cs typeface="Arial" panose="020B0604020202020204" pitchFamily="34" charset="0"/>
              </a:rPr>
              <a:t>Elimination Reaction: </a:t>
            </a:r>
            <a:r>
              <a:rPr lang="en-GB" sz="2400" dirty="0">
                <a:solidFill>
                  <a:srgbClr val="000000"/>
                </a:solidFill>
                <a:latin typeface="Arial" panose="020B0604020202020204" pitchFamily="34" charset="0"/>
                <a:cs typeface="Arial" panose="020B0604020202020204" pitchFamily="34" charset="0"/>
              </a:rPr>
              <a:t>T</a:t>
            </a:r>
            <a:r>
              <a:rPr lang="en-GB" sz="2400" b="0" i="0" dirty="0">
                <a:solidFill>
                  <a:srgbClr val="000000"/>
                </a:solidFill>
                <a:effectLst/>
                <a:latin typeface="Arial" panose="020B0604020202020204" pitchFamily="34" charset="0"/>
                <a:cs typeface="Arial" panose="020B0604020202020204" pitchFamily="34" charset="0"/>
              </a:rPr>
              <a:t>wo or four atoms or groups attached to the adjacent carbon atoms in the substrate molecules are eliminated to form a multiple bond.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 A </a:t>
            </a:r>
            <a:r>
              <a:rPr lang="en-GB" sz="2400" b="0" i="0" dirty="0">
                <a:solidFill>
                  <a:srgbClr val="000000"/>
                </a:solidFill>
                <a:effectLst/>
                <a:latin typeface="Arial" panose="020B0604020202020204" pitchFamily="34" charset="0"/>
                <a:cs typeface="Arial" panose="020B0604020202020204" pitchFamily="34" charset="0"/>
              </a:rPr>
              <a:t>typical example is the dehydrohalogenation of the alkyl halides with alcoholic alkalis. </a:t>
            </a:r>
            <a:br>
              <a:rPr lang="en-GB" sz="2400" dirty="0">
                <a:latin typeface="Arial" panose="020B0604020202020204" pitchFamily="34" charset="0"/>
                <a:cs typeface="Arial" panose="020B0604020202020204" pitchFamily="34" charset="0"/>
              </a:rPr>
            </a:br>
            <a:endParaRPr lang="en-BB"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0124198-6C55-E174-6A8A-F5D847C31972}"/>
              </a:ext>
            </a:extLst>
          </p:cNvPr>
          <p:cNvPicPr>
            <a:picLocks noChangeAspect="1"/>
          </p:cNvPicPr>
          <p:nvPr/>
        </p:nvPicPr>
        <p:blipFill>
          <a:blip r:embed="rId2"/>
          <a:stretch>
            <a:fillRect/>
          </a:stretch>
        </p:blipFill>
        <p:spPr>
          <a:xfrm>
            <a:off x="2977366" y="2019230"/>
            <a:ext cx="5619750" cy="781050"/>
          </a:xfrm>
          <a:prstGeom prst="rect">
            <a:avLst/>
          </a:prstGeom>
        </p:spPr>
      </p:pic>
      <p:sp>
        <p:nvSpPr>
          <p:cNvPr id="7" name="TextBox 6">
            <a:extLst>
              <a:ext uri="{FF2B5EF4-FFF2-40B4-BE49-F238E27FC236}">
                <a16:creationId xmlns:a16="http://schemas.microsoft.com/office/drawing/2014/main" id="{663BE4F1-5D95-DE51-5B76-A7039F918A2F}"/>
              </a:ext>
            </a:extLst>
          </p:cNvPr>
          <p:cNvSpPr txBox="1"/>
          <p:nvPr/>
        </p:nvSpPr>
        <p:spPr>
          <a:xfrm>
            <a:off x="1" y="3218213"/>
            <a:ext cx="12192000" cy="3540585"/>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There are two kinds of elimination reactions:</a:t>
            </a:r>
          </a:p>
          <a:p>
            <a:endParaRPr lang="en-GB" sz="2400" b="1" dirty="0">
              <a:latin typeface="Arial" panose="020B0604020202020204" pitchFamily="34" charset="0"/>
              <a:cs typeface="Arial" panose="020B0604020202020204" pitchFamily="34" charset="0"/>
            </a:endParaRPr>
          </a:p>
          <a:p>
            <a:pPr>
              <a:lnSpc>
                <a:spcPct val="150000"/>
              </a:lnSpc>
            </a:pPr>
            <a:r>
              <a:rPr lang="en-GB" sz="2400" b="1" dirty="0">
                <a:latin typeface="Arial" panose="020B0604020202020204" pitchFamily="34" charset="0"/>
                <a:cs typeface="Arial" panose="020B0604020202020204" pitchFamily="34" charset="0"/>
              </a:rPr>
              <a:t>a) Bimolecular elimination reaction (E2): </a:t>
            </a:r>
            <a:r>
              <a:rPr lang="en-GB" sz="2400" b="0" i="0" dirty="0">
                <a:solidFill>
                  <a:srgbClr val="000000"/>
                </a:solidFill>
                <a:effectLst/>
                <a:latin typeface="Arial" panose="020B0604020202020204" pitchFamily="34" charset="0"/>
                <a:cs typeface="Arial" panose="020B0604020202020204" pitchFamily="34" charset="0"/>
              </a:rPr>
              <a:t>When the rate of an elimination reaction is</a:t>
            </a:r>
            <a:br>
              <a:rPr lang="en-GB" sz="2400" b="0" i="0" dirty="0">
                <a:solidFill>
                  <a:srgbClr val="000000"/>
                </a:solidFill>
                <a:effectLst/>
                <a:latin typeface="Arial" panose="020B0604020202020204" pitchFamily="34" charset="0"/>
                <a:cs typeface="Arial" panose="020B0604020202020204" pitchFamily="34" charset="0"/>
              </a:rPr>
            </a:br>
            <a:r>
              <a:rPr lang="en-GB" sz="2400" b="0" i="0" dirty="0">
                <a:solidFill>
                  <a:srgbClr val="000000"/>
                </a:solidFill>
                <a:effectLst/>
                <a:latin typeface="Arial" panose="020B0604020202020204" pitchFamily="34" charset="0"/>
                <a:cs typeface="Arial" panose="020B0604020202020204" pitchFamily="34" charset="0"/>
              </a:rPr>
              <a:t>dependent both upon the concentration of a substrate and the nucleophile, the reaction is of second order and is represented as E1. E2 is a one step process in which the</a:t>
            </a:r>
            <a:br>
              <a:rPr lang="en-GB" sz="2400" b="0" i="0" dirty="0">
                <a:solidFill>
                  <a:srgbClr val="000000"/>
                </a:solidFill>
                <a:effectLst/>
                <a:latin typeface="Arial" panose="020B0604020202020204" pitchFamily="34" charset="0"/>
                <a:cs typeface="Arial" panose="020B0604020202020204" pitchFamily="34" charset="0"/>
              </a:rPr>
            </a:br>
            <a:r>
              <a:rPr lang="en-GB" sz="2400" b="0" i="0" dirty="0">
                <a:solidFill>
                  <a:srgbClr val="000000"/>
                </a:solidFill>
                <a:effectLst/>
                <a:latin typeface="Arial" panose="020B0604020202020204" pitchFamily="34" charset="0"/>
                <a:cs typeface="Arial" panose="020B0604020202020204" pitchFamily="34" charset="0"/>
              </a:rPr>
              <a:t>abstraction of the proton from the </a:t>
            </a:r>
            <a:r>
              <a:rPr lang="en-GB" sz="2400" b="0" i="0" dirty="0">
                <a:solidFill>
                  <a:srgbClr val="000000"/>
                </a:solidFill>
                <a:effectLst/>
                <a:latin typeface="Arial" panose="020B0604020202020204" pitchFamily="34" charset="0"/>
                <a:cs typeface="Arial" panose="020B0604020202020204" pitchFamily="34" charset="0"/>
                <a:sym typeface="Symbol" panose="05050102010706020507" pitchFamily="18" charset="2"/>
              </a:rPr>
              <a:t></a:t>
            </a:r>
            <a:r>
              <a:rPr lang="en-GB" sz="2400" b="0" i="0" dirty="0">
                <a:solidFill>
                  <a:srgbClr val="000000"/>
                </a:solidFill>
                <a:effectLst/>
                <a:latin typeface="Arial" panose="020B0604020202020204" pitchFamily="34" charset="0"/>
                <a:cs typeface="Arial" panose="020B0604020202020204" pitchFamily="34" charset="0"/>
              </a:rPr>
              <a:t>-carbon and the expulsion of the leaving group i.e.. </a:t>
            </a:r>
            <a:r>
              <a:rPr lang="en-GB" sz="2400" dirty="0">
                <a:solidFill>
                  <a:srgbClr val="000000"/>
                </a:solidFill>
                <a:latin typeface="Arial" panose="020B0604020202020204" pitchFamily="34" charset="0"/>
                <a:cs typeface="Arial" panose="020B0604020202020204" pitchFamily="34" charset="0"/>
              </a:rPr>
              <a:t>h</a:t>
            </a:r>
            <a:r>
              <a:rPr lang="en-GB" sz="2400" b="0" i="0" dirty="0">
                <a:solidFill>
                  <a:srgbClr val="000000"/>
                </a:solidFill>
                <a:effectLst/>
                <a:latin typeface="Arial" panose="020B0604020202020204" pitchFamily="34" charset="0"/>
                <a:cs typeface="Arial" panose="020B0604020202020204" pitchFamily="34" charset="0"/>
              </a:rPr>
              <a:t>alide ion etc front the </a:t>
            </a:r>
            <a:r>
              <a:rPr lang="en-GB" sz="2400" b="0" i="0" dirty="0">
                <a:solidFill>
                  <a:srgbClr val="000000"/>
                </a:solidFill>
                <a:effectLst/>
                <a:latin typeface="Arial" panose="020B0604020202020204" pitchFamily="34" charset="0"/>
                <a:cs typeface="Arial" panose="020B0604020202020204" pitchFamily="34" charset="0"/>
                <a:sym typeface="Symbol" panose="05050102010706020507" pitchFamily="18" charset="2"/>
              </a:rPr>
              <a:t></a:t>
            </a:r>
            <a:r>
              <a:rPr lang="en-GB" sz="2400" b="0" i="0" dirty="0">
                <a:solidFill>
                  <a:srgbClr val="000000"/>
                </a:solidFill>
                <a:effectLst/>
                <a:latin typeface="Arial" panose="020B0604020202020204" pitchFamily="34" charset="0"/>
                <a:cs typeface="Arial" panose="020B0604020202020204" pitchFamily="34" charset="0"/>
              </a:rPr>
              <a:t>-carbon atom occur simultaneously.</a:t>
            </a:r>
            <a:endParaRPr lang="en-BB" dirty="0"/>
          </a:p>
        </p:txBody>
      </p:sp>
    </p:spTree>
    <p:extLst>
      <p:ext uri="{BB962C8B-B14F-4D97-AF65-F5344CB8AC3E}">
        <p14:creationId xmlns:p14="http://schemas.microsoft.com/office/powerpoint/2010/main" val="49313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93CEE-897E-7524-6A6A-1D75AAB929F1}"/>
              </a:ext>
            </a:extLst>
          </p:cNvPr>
          <p:cNvPicPr>
            <a:picLocks noChangeAspect="1"/>
          </p:cNvPicPr>
          <p:nvPr/>
        </p:nvPicPr>
        <p:blipFill>
          <a:blip r:embed="rId2"/>
          <a:stretch>
            <a:fillRect/>
          </a:stretch>
        </p:blipFill>
        <p:spPr>
          <a:xfrm>
            <a:off x="2790825" y="324469"/>
            <a:ext cx="6610350" cy="2076450"/>
          </a:xfrm>
          <a:prstGeom prst="rect">
            <a:avLst/>
          </a:prstGeom>
        </p:spPr>
      </p:pic>
      <p:sp>
        <p:nvSpPr>
          <p:cNvPr id="5" name="TextBox 4">
            <a:extLst>
              <a:ext uri="{FF2B5EF4-FFF2-40B4-BE49-F238E27FC236}">
                <a16:creationId xmlns:a16="http://schemas.microsoft.com/office/drawing/2014/main" id="{BCE94DC4-43F6-815B-7242-2574EDD128F5}"/>
              </a:ext>
            </a:extLst>
          </p:cNvPr>
          <p:cNvSpPr txBox="1"/>
          <p:nvPr/>
        </p:nvSpPr>
        <p:spPr>
          <a:xfrm>
            <a:off x="0" y="2689162"/>
            <a:ext cx="12192000" cy="3347135"/>
          </a:xfrm>
          <a:prstGeom prst="rect">
            <a:avLst/>
          </a:prstGeom>
          <a:noFill/>
        </p:spPr>
        <p:txBody>
          <a:bodyPr wrap="square">
            <a:spAutoFit/>
          </a:bodyPr>
          <a:lstStyle/>
          <a:p>
            <a:pPr>
              <a:lnSpc>
                <a:spcPct val="150000"/>
              </a:lnSpc>
            </a:pPr>
            <a:r>
              <a:rPr lang="en-GB" sz="2400" b="1" dirty="0">
                <a:latin typeface="Arial" panose="020B0604020202020204" pitchFamily="34" charset="0"/>
                <a:cs typeface="Arial" panose="020B0604020202020204" pitchFamily="34" charset="0"/>
              </a:rPr>
              <a:t>b) Unimolecular elimination reaction (E1): </a:t>
            </a:r>
            <a:r>
              <a:rPr lang="en-GB" sz="2400" b="0" i="0" dirty="0">
                <a:solidFill>
                  <a:srgbClr val="000000"/>
                </a:solidFill>
                <a:effectLst/>
                <a:latin typeface="Arial" panose="020B0604020202020204" pitchFamily="34" charset="0"/>
                <a:cs typeface="Arial" panose="020B0604020202020204" pitchFamily="34" charset="0"/>
              </a:rPr>
              <a:t>hen the rate of an elimination reaction is dependent only upon the concentration of the substrate and is independent of the concentration of the nucleophile, the reaction is of first order and is designated as E1. It is a two step processes. </a:t>
            </a:r>
            <a:r>
              <a:rPr lang="en-GB" sz="1800" b="0" i="0" dirty="0">
                <a:solidFill>
                  <a:srgbClr val="000000"/>
                </a:solidFill>
                <a:effectLst/>
                <a:latin typeface="Helvetica" panose="020B0604020202020204" pitchFamily="34" charset="0"/>
              </a:rPr>
              <a:t>. </a:t>
            </a:r>
            <a:r>
              <a:rPr lang="en-GB" sz="2400" b="0" i="0" dirty="0">
                <a:solidFill>
                  <a:srgbClr val="000000"/>
                </a:solidFill>
                <a:effectLst/>
                <a:latin typeface="Arial" panose="020B0604020202020204" pitchFamily="34" charset="0"/>
                <a:cs typeface="Arial" panose="020B0604020202020204" pitchFamily="34" charset="0"/>
              </a:rPr>
              <a:t>The first step involves the slow ionisation of the alkyl halide to</a:t>
            </a:r>
            <a:br>
              <a:rPr lang="en-GB" sz="2400" b="0" i="0" dirty="0">
                <a:solidFill>
                  <a:srgbClr val="000000"/>
                </a:solidFill>
                <a:effectLst/>
                <a:latin typeface="Arial" panose="020B0604020202020204" pitchFamily="34" charset="0"/>
                <a:cs typeface="Arial" panose="020B0604020202020204" pitchFamily="34" charset="0"/>
              </a:rPr>
            </a:br>
            <a:r>
              <a:rPr lang="en-GB" sz="2400" b="0" i="0" dirty="0">
                <a:solidFill>
                  <a:srgbClr val="000000"/>
                </a:solidFill>
                <a:effectLst/>
                <a:latin typeface="Arial" panose="020B0604020202020204" pitchFamily="34" charset="0"/>
                <a:cs typeface="Arial" panose="020B0604020202020204" pitchFamily="34" charset="0"/>
              </a:rPr>
              <a:t>give the carbonium ion and the second step involves the fast abstraction of a proton by the base from the adjacent </a:t>
            </a:r>
            <a:r>
              <a:rPr lang="en-GB" sz="2400" b="0" i="0" dirty="0">
                <a:solidFill>
                  <a:srgbClr val="000000"/>
                </a:solidFill>
                <a:effectLst/>
                <a:latin typeface="Arial" panose="020B0604020202020204" pitchFamily="34" charset="0"/>
                <a:cs typeface="Arial" panose="020B0604020202020204" pitchFamily="34" charset="0"/>
                <a:sym typeface="Symbol" panose="05050102010706020507" pitchFamily="18" charset="2"/>
              </a:rPr>
              <a:t></a:t>
            </a:r>
            <a:r>
              <a:rPr lang="en-GB" sz="2400" b="0" i="0" dirty="0">
                <a:solidFill>
                  <a:srgbClr val="000000"/>
                </a:solidFill>
                <a:effectLst/>
                <a:latin typeface="Arial" panose="020B0604020202020204" pitchFamily="34" charset="0"/>
                <a:cs typeface="Arial" panose="020B0604020202020204" pitchFamily="34" charset="0"/>
              </a:rPr>
              <a:t>-carbon atom leading to the formation of an alkane.</a:t>
            </a:r>
            <a:endParaRPr lang="en-B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3438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5EFAA-5855-DCE4-5A81-B7707998D0CF}"/>
              </a:ext>
            </a:extLst>
          </p:cNvPr>
          <p:cNvPicPr>
            <a:picLocks noChangeAspect="1"/>
          </p:cNvPicPr>
          <p:nvPr/>
        </p:nvPicPr>
        <p:blipFill>
          <a:blip r:embed="rId2"/>
          <a:stretch>
            <a:fillRect/>
          </a:stretch>
        </p:blipFill>
        <p:spPr>
          <a:xfrm>
            <a:off x="3064205" y="193902"/>
            <a:ext cx="4591050" cy="3857625"/>
          </a:xfrm>
          <a:prstGeom prst="rect">
            <a:avLst/>
          </a:prstGeom>
        </p:spPr>
      </p:pic>
      <p:sp>
        <p:nvSpPr>
          <p:cNvPr id="4" name="TextBox 3">
            <a:extLst>
              <a:ext uri="{FF2B5EF4-FFF2-40B4-BE49-F238E27FC236}">
                <a16:creationId xmlns:a16="http://schemas.microsoft.com/office/drawing/2014/main" id="{FBBD8159-765A-615E-C9D1-FFA96A5ED062}"/>
              </a:ext>
            </a:extLst>
          </p:cNvPr>
          <p:cNvSpPr txBox="1"/>
          <p:nvPr/>
        </p:nvSpPr>
        <p:spPr>
          <a:xfrm>
            <a:off x="0" y="4702629"/>
            <a:ext cx="12192000" cy="1477328"/>
          </a:xfrm>
          <a:prstGeom prst="rect">
            <a:avLst/>
          </a:prstGeom>
          <a:noFill/>
        </p:spPr>
        <p:txBody>
          <a:bodyPr wrap="square" rtlCol="0">
            <a:spAutoFit/>
          </a:bodyPr>
          <a:lstStyle/>
          <a:p>
            <a:r>
              <a:rPr lang="en-GB" sz="2400" b="1" dirty="0">
                <a:latin typeface="Arial" panose="020B0604020202020204" pitchFamily="34" charset="0"/>
                <a:cs typeface="Arial" panose="020B0604020202020204" pitchFamily="34" charset="0"/>
              </a:rPr>
              <a:t>Addition reaction: </a:t>
            </a:r>
            <a:r>
              <a:rPr lang="en-GB" sz="2400" b="0" i="0" dirty="0">
                <a:solidFill>
                  <a:srgbClr val="000000"/>
                </a:solidFill>
                <a:effectLst/>
                <a:latin typeface="Arial" panose="020B0604020202020204" pitchFamily="34" charset="0"/>
                <a:cs typeface="Arial" panose="020B0604020202020204" pitchFamily="34" charset="0"/>
              </a:rPr>
              <a:t>This type of reaction is characteristic of (a) alkenes, alkenes, and </a:t>
            </a:r>
            <a:r>
              <a:rPr lang="en-GB" sz="2400" b="0" i="1" dirty="0">
                <a:solidFill>
                  <a:srgbClr val="000000"/>
                </a:solidFill>
                <a:effectLst/>
                <a:latin typeface="Arial" panose="020B0604020202020204" pitchFamily="34" charset="0"/>
                <a:cs typeface="Arial" panose="020B0604020202020204" pitchFamily="34" charset="0"/>
              </a:rPr>
              <a:t>(c) </a:t>
            </a:r>
            <a:r>
              <a:rPr lang="en-GB" sz="2400" b="0" i="0" dirty="0">
                <a:solidFill>
                  <a:srgbClr val="000000"/>
                </a:solidFill>
                <a:effectLst/>
                <a:latin typeface="Arial" panose="020B0604020202020204" pitchFamily="34" charset="0"/>
                <a:cs typeface="Arial" panose="020B0604020202020204" pitchFamily="34" charset="0"/>
              </a:rPr>
              <a:t>aromatic hydrocarbons. In fact, all organic compounds containing double or triple bonds display addition reactions.</a:t>
            </a:r>
            <a:br>
              <a:rPr lang="en-GB" dirty="0"/>
            </a:br>
            <a:endParaRPr lang="en-BB" dirty="0"/>
          </a:p>
        </p:txBody>
      </p:sp>
      <p:pic>
        <p:nvPicPr>
          <p:cNvPr id="6" name="Picture 5">
            <a:extLst>
              <a:ext uri="{FF2B5EF4-FFF2-40B4-BE49-F238E27FC236}">
                <a16:creationId xmlns:a16="http://schemas.microsoft.com/office/drawing/2014/main" id="{20DEEF2E-1AAA-6886-181B-44F6D68E69B1}"/>
              </a:ext>
            </a:extLst>
          </p:cNvPr>
          <p:cNvPicPr>
            <a:picLocks noChangeAspect="1"/>
          </p:cNvPicPr>
          <p:nvPr/>
        </p:nvPicPr>
        <p:blipFill>
          <a:blip r:embed="rId3"/>
          <a:stretch>
            <a:fillRect/>
          </a:stretch>
        </p:blipFill>
        <p:spPr>
          <a:xfrm>
            <a:off x="3833503" y="5546544"/>
            <a:ext cx="4762500" cy="1266825"/>
          </a:xfrm>
          <a:prstGeom prst="rect">
            <a:avLst/>
          </a:prstGeom>
        </p:spPr>
      </p:pic>
    </p:spTree>
    <p:extLst>
      <p:ext uri="{BB962C8B-B14F-4D97-AF65-F5344CB8AC3E}">
        <p14:creationId xmlns:p14="http://schemas.microsoft.com/office/powerpoint/2010/main" val="189619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17DF8-A961-65F4-D3A5-43A86CBBD5DF}"/>
              </a:ext>
            </a:extLst>
          </p:cNvPr>
          <p:cNvPicPr>
            <a:picLocks noChangeAspect="1"/>
          </p:cNvPicPr>
          <p:nvPr/>
        </p:nvPicPr>
        <p:blipFill rotWithShape="1">
          <a:blip r:embed="rId2"/>
          <a:srcRect r="11422"/>
          <a:stretch/>
        </p:blipFill>
        <p:spPr>
          <a:xfrm>
            <a:off x="0" y="147514"/>
            <a:ext cx="4512622" cy="2609386"/>
          </a:xfrm>
          <a:prstGeom prst="rect">
            <a:avLst/>
          </a:prstGeom>
        </p:spPr>
      </p:pic>
      <p:sp>
        <p:nvSpPr>
          <p:cNvPr id="5" name="TextBox 4">
            <a:extLst>
              <a:ext uri="{FF2B5EF4-FFF2-40B4-BE49-F238E27FC236}">
                <a16:creationId xmlns:a16="http://schemas.microsoft.com/office/drawing/2014/main" id="{1CCB6F8D-FDB5-1CEF-2482-301A7C91D135}"/>
              </a:ext>
            </a:extLst>
          </p:cNvPr>
          <p:cNvSpPr txBox="1"/>
          <p:nvPr/>
        </p:nvSpPr>
        <p:spPr>
          <a:xfrm>
            <a:off x="4512623" y="-53264"/>
            <a:ext cx="7679377" cy="830997"/>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According to the modern orbital theory, the excited carbon atom has the electronic configuration</a:t>
            </a:r>
            <a:endParaRPr lang="en-BB" sz="2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F444F18-0F2C-249F-D50A-13BB27041BEE}"/>
              </a:ext>
            </a:extLst>
          </p:cNvPr>
          <p:cNvPicPr>
            <a:picLocks noChangeAspect="1"/>
          </p:cNvPicPr>
          <p:nvPr/>
        </p:nvPicPr>
        <p:blipFill>
          <a:blip r:embed="rId3"/>
          <a:stretch>
            <a:fillRect/>
          </a:stretch>
        </p:blipFill>
        <p:spPr>
          <a:xfrm>
            <a:off x="4921023" y="893464"/>
            <a:ext cx="4352925" cy="695325"/>
          </a:xfrm>
          <a:prstGeom prst="rect">
            <a:avLst/>
          </a:prstGeom>
        </p:spPr>
      </p:pic>
      <p:sp>
        <p:nvSpPr>
          <p:cNvPr id="8" name="TextBox 7">
            <a:extLst>
              <a:ext uri="{FF2B5EF4-FFF2-40B4-BE49-F238E27FC236}">
                <a16:creationId xmlns:a16="http://schemas.microsoft.com/office/drawing/2014/main" id="{C4C236FD-D133-C66C-BD7E-02C553EAAC31}"/>
              </a:ext>
            </a:extLst>
          </p:cNvPr>
          <p:cNvSpPr txBox="1"/>
          <p:nvPr/>
        </p:nvSpPr>
        <p:spPr>
          <a:xfrm>
            <a:off x="4512623" y="1636290"/>
            <a:ext cx="7548749" cy="830997"/>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The 2S and three 2P orbitals in the excited state are hybridized to give four sp</a:t>
            </a:r>
            <a:r>
              <a:rPr lang="en-GB" sz="2400" baseline="30000" dirty="0">
                <a:latin typeface="Arial" panose="020B0604020202020204" pitchFamily="34" charset="0"/>
                <a:cs typeface="Arial" panose="020B0604020202020204" pitchFamily="34" charset="0"/>
              </a:rPr>
              <a:t>3</a:t>
            </a:r>
            <a:r>
              <a:rPr lang="en-GB" sz="2400" dirty="0">
                <a:latin typeface="Arial" panose="020B0604020202020204" pitchFamily="34" charset="0"/>
                <a:cs typeface="Arial" panose="020B0604020202020204" pitchFamily="34" charset="0"/>
              </a:rPr>
              <a:t> orbitals. </a:t>
            </a:r>
            <a:endParaRPr lang="en-BB" sz="2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915D59C-0E74-7428-2842-EC1FC8773091}"/>
              </a:ext>
            </a:extLst>
          </p:cNvPr>
          <p:cNvPicPr>
            <a:picLocks noChangeAspect="1"/>
          </p:cNvPicPr>
          <p:nvPr/>
        </p:nvPicPr>
        <p:blipFill>
          <a:blip r:embed="rId4"/>
          <a:stretch>
            <a:fillRect/>
          </a:stretch>
        </p:blipFill>
        <p:spPr>
          <a:xfrm>
            <a:off x="1318160" y="2872631"/>
            <a:ext cx="10616541" cy="3924903"/>
          </a:xfrm>
          <a:prstGeom prst="rect">
            <a:avLst/>
          </a:prstGeom>
        </p:spPr>
      </p:pic>
      <p:sp>
        <p:nvSpPr>
          <p:cNvPr id="12" name="TextBox 11">
            <a:extLst>
              <a:ext uri="{FF2B5EF4-FFF2-40B4-BE49-F238E27FC236}">
                <a16:creationId xmlns:a16="http://schemas.microsoft.com/office/drawing/2014/main" id="{0DC3A3D6-B8B5-967D-A4FA-B8790CA18448}"/>
              </a:ext>
            </a:extLst>
          </p:cNvPr>
          <p:cNvSpPr txBox="1"/>
          <p:nvPr/>
        </p:nvSpPr>
        <p:spPr>
          <a:xfrm>
            <a:off x="0" y="2823917"/>
            <a:ext cx="2238113"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Nomenclature</a:t>
            </a:r>
            <a:endParaRPr lang="en-BB"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4014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4B91E-B5C5-F3DA-F153-E2ADCEAC6EBD}"/>
              </a:ext>
            </a:extLst>
          </p:cNvPr>
          <p:cNvPicPr>
            <a:picLocks noChangeAspect="1"/>
          </p:cNvPicPr>
          <p:nvPr/>
        </p:nvPicPr>
        <p:blipFill>
          <a:blip r:embed="rId2"/>
          <a:stretch>
            <a:fillRect/>
          </a:stretch>
        </p:blipFill>
        <p:spPr>
          <a:xfrm>
            <a:off x="467053" y="0"/>
            <a:ext cx="11257895" cy="6858000"/>
          </a:xfrm>
          <a:prstGeom prst="rect">
            <a:avLst/>
          </a:prstGeom>
        </p:spPr>
      </p:pic>
    </p:spTree>
    <p:extLst>
      <p:ext uri="{BB962C8B-B14F-4D97-AF65-F5344CB8AC3E}">
        <p14:creationId xmlns:p14="http://schemas.microsoft.com/office/powerpoint/2010/main" val="297276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08A32-A000-C885-BB6B-605D2EFCD1B2}"/>
              </a:ext>
            </a:extLst>
          </p:cNvPr>
          <p:cNvPicPr>
            <a:picLocks noChangeAspect="1"/>
          </p:cNvPicPr>
          <p:nvPr/>
        </p:nvPicPr>
        <p:blipFill>
          <a:blip r:embed="rId2"/>
          <a:stretch>
            <a:fillRect/>
          </a:stretch>
        </p:blipFill>
        <p:spPr>
          <a:xfrm>
            <a:off x="0" y="-97106"/>
            <a:ext cx="12192000" cy="1500932"/>
          </a:xfrm>
          <a:prstGeom prst="rect">
            <a:avLst/>
          </a:prstGeom>
        </p:spPr>
      </p:pic>
      <p:pic>
        <p:nvPicPr>
          <p:cNvPr id="5" name="Picture 4">
            <a:extLst>
              <a:ext uri="{FF2B5EF4-FFF2-40B4-BE49-F238E27FC236}">
                <a16:creationId xmlns:a16="http://schemas.microsoft.com/office/drawing/2014/main" id="{B152C5BD-1388-0010-065E-069164725094}"/>
              </a:ext>
            </a:extLst>
          </p:cNvPr>
          <p:cNvPicPr>
            <a:picLocks noChangeAspect="1"/>
          </p:cNvPicPr>
          <p:nvPr/>
        </p:nvPicPr>
        <p:blipFill>
          <a:blip r:embed="rId3"/>
          <a:stretch>
            <a:fillRect/>
          </a:stretch>
        </p:blipFill>
        <p:spPr>
          <a:xfrm>
            <a:off x="3174608" y="1712705"/>
            <a:ext cx="5534025" cy="1152525"/>
          </a:xfrm>
          <a:prstGeom prst="rect">
            <a:avLst/>
          </a:prstGeom>
        </p:spPr>
      </p:pic>
      <p:pic>
        <p:nvPicPr>
          <p:cNvPr id="7" name="Picture 6">
            <a:extLst>
              <a:ext uri="{FF2B5EF4-FFF2-40B4-BE49-F238E27FC236}">
                <a16:creationId xmlns:a16="http://schemas.microsoft.com/office/drawing/2014/main" id="{A086A8FD-8D0C-41B8-7056-9BA6552448BA}"/>
              </a:ext>
            </a:extLst>
          </p:cNvPr>
          <p:cNvPicPr>
            <a:picLocks noChangeAspect="1"/>
          </p:cNvPicPr>
          <p:nvPr/>
        </p:nvPicPr>
        <p:blipFill>
          <a:blip r:embed="rId4"/>
          <a:stretch>
            <a:fillRect/>
          </a:stretch>
        </p:blipFill>
        <p:spPr>
          <a:xfrm>
            <a:off x="0" y="3055726"/>
            <a:ext cx="12192000" cy="1106129"/>
          </a:xfrm>
          <a:prstGeom prst="rect">
            <a:avLst/>
          </a:prstGeom>
        </p:spPr>
      </p:pic>
      <p:pic>
        <p:nvPicPr>
          <p:cNvPr id="9" name="Picture 8">
            <a:extLst>
              <a:ext uri="{FF2B5EF4-FFF2-40B4-BE49-F238E27FC236}">
                <a16:creationId xmlns:a16="http://schemas.microsoft.com/office/drawing/2014/main" id="{79D966EA-6D9A-5DC6-9B22-190C3EB08141}"/>
              </a:ext>
            </a:extLst>
          </p:cNvPr>
          <p:cNvPicPr>
            <a:picLocks noChangeAspect="1"/>
          </p:cNvPicPr>
          <p:nvPr/>
        </p:nvPicPr>
        <p:blipFill>
          <a:blip r:embed="rId5"/>
          <a:stretch>
            <a:fillRect/>
          </a:stretch>
        </p:blipFill>
        <p:spPr>
          <a:xfrm>
            <a:off x="3619500" y="4345911"/>
            <a:ext cx="4953000" cy="2171700"/>
          </a:xfrm>
          <a:prstGeom prst="rect">
            <a:avLst/>
          </a:prstGeom>
        </p:spPr>
      </p:pic>
    </p:spTree>
    <p:extLst>
      <p:ext uri="{BB962C8B-B14F-4D97-AF65-F5344CB8AC3E}">
        <p14:creationId xmlns:p14="http://schemas.microsoft.com/office/powerpoint/2010/main" val="30563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A00758-9CD6-3654-5233-F1AEB993F1A0}"/>
              </a:ext>
            </a:extLst>
          </p:cNvPr>
          <p:cNvPicPr>
            <a:picLocks noChangeAspect="1"/>
          </p:cNvPicPr>
          <p:nvPr/>
        </p:nvPicPr>
        <p:blipFill>
          <a:blip r:embed="rId2"/>
          <a:stretch>
            <a:fillRect/>
          </a:stretch>
        </p:blipFill>
        <p:spPr>
          <a:xfrm>
            <a:off x="0" y="197798"/>
            <a:ext cx="12192000" cy="1105015"/>
          </a:xfrm>
          <a:prstGeom prst="rect">
            <a:avLst/>
          </a:prstGeom>
        </p:spPr>
      </p:pic>
      <p:pic>
        <p:nvPicPr>
          <p:cNvPr id="5" name="Picture 4">
            <a:extLst>
              <a:ext uri="{FF2B5EF4-FFF2-40B4-BE49-F238E27FC236}">
                <a16:creationId xmlns:a16="http://schemas.microsoft.com/office/drawing/2014/main" id="{AEFA18D9-4E0C-9BBD-5C66-F252F64C6C58}"/>
              </a:ext>
            </a:extLst>
          </p:cNvPr>
          <p:cNvPicPr>
            <a:picLocks noChangeAspect="1"/>
          </p:cNvPicPr>
          <p:nvPr/>
        </p:nvPicPr>
        <p:blipFill>
          <a:blip r:embed="rId3"/>
          <a:stretch>
            <a:fillRect/>
          </a:stretch>
        </p:blipFill>
        <p:spPr>
          <a:xfrm>
            <a:off x="595560" y="1558018"/>
            <a:ext cx="5324475" cy="3219450"/>
          </a:xfrm>
          <a:prstGeom prst="rect">
            <a:avLst/>
          </a:prstGeom>
        </p:spPr>
      </p:pic>
      <p:pic>
        <p:nvPicPr>
          <p:cNvPr id="7" name="Picture 6">
            <a:extLst>
              <a:ext uri="{FF2B5EF4-FFF2-40B4-BE49-F238E27FC236}">
                <a16:creationId xmlns:a16="http://schemas.microsoft.com/office/drawing/2014/main" id="{CB777975-DDE8-CDEA-CA99-8B8AD3C02651}"/>
              </a:ext>
            </a:extLst>
          </p:cNvPr>
          <p:cNvPicPr>
            <a:picLocks noChangeAspect="1"/>
          </p:cNvPicPr>
          <p:nvPr/>
        </p:nvPicPr>
        <p:blipFill>
          <a:blip r:embed="rId4"/>
          <a:stretch>
            <a:fillRect/>
          </a:stretch>
        </p:blipFill>
        <p:spPr>
          <a:xfrm>
            <a:off x="7965683" y="1558018"/>
            <a:ext cx="2021381" cy="4002603"/>
          </a:xfrm>
          <a:prstGeom prst="rect">
            <a:avLst/>
          </a:prstGeom>
        </p:spPr>
      </p:pic>
    </p:spTree>
    <p:extLst>
      <p:ext uri="{BB962C8B-B14F-4D97-AF65-F5344CB8AC3E}">
        <p14:creationId xmlns:p14="http://schemas.microsoft.com/office/powerpoint/2010/main" val="3709953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D93C82-CC4A-073F-C483-401E52225385}"/>
              </a:ext>
            </a:extLst>
          </p:cNvPr>
          <p:cNvPicPr>
            <a:picLocks noChangeAspect="1"/>
          </p:cNvPicPr>
          <p:nvPr/>
        </p:nvPicPr>
        <p:blipFill>
          <a:blip r:embed="rId2"/>
          <a:stretch>
            <a:fillRect/>
          </a:stretch>
        </p:blipFill>
        <p:spPr>
          <a:xfrm>
            <a:off x="0" y="193592"/>
            <a:ext cx="12192000" cy="2948878"/>
          </a:xfrm>
          <a:prstGeom prst="rect">
            <a:avLst/>
          </a:prstGeom>
        </p:spPr>
      </p:pic>
      <p:pic>
        <p:nvPicPr>
          <p:cNvPr id="5" name="Picture 4">
            <a:extLst>
              <a:ext uri="{FF2B5EF4-FFF2-40B4-BE49-F238E27FC236}">
                <a16:creationId xmlns:a16="http://schemas.microsoft.com/office/drawing/2014/main" id="{DC6F6E42-7F16-A61D-7C9C-736DE1D684EB}"/>
              </a:ext>
            </a:extLst>
          </p:cNvPr>
          <p:cNvPicPr>
            <a:picLocks noChangeAspect="1"/>
          </p:cNvPicPr>
          <p:nvPr/>
        </p:nvPicPr>
        <p:blipFill>
          <a:blip r:embed="rId3"/>
          <a:stretch>
            <a:fillRect/>
          </a:stretch>
        </p:blipFill>
        <p:spPr>
          <a:xfrm>
            <a:off x="519359" y="3619005"/>
            <a:ext cx="2485098" cy="1795516"/>
          </a:xfrm>
          <a:prstGeom prst="rect">
            <a:avLst/>
          </a:prstGeom>
        </p:spPr>
      </p:pic>
      <p:pic>
        <p:nvPicPr>
          <p:cNvPr id="7" name="Picture 6">
            <a:extLst>
              <a:ext uri="{FF2B5EF4-FFF2-40B4-BE49-F238E27FC236}">
                <a16:creationId xmlns:a16="http://schemas.microsoft.com/office/drawing/2014/main" id="{657C8AD3-8E61-993B-76C9-AF7AF497976D}"/>
              </a:ext>
            </a:extLst>
          </p:cNvPr>
          <p:cNvPicPr>
            <a:picLocks noChangeAspect="1"/>
          </p:cNvPicPr>
          <p:nvPr/>
        </p:nvPicPr>
        <p:blipFill>
          <a:blip r:embed="rId4"/>
          <a:stretch>
            <a:fillRect/>
          </a:stretch>
        </p:blipFill>
        <p:spPr>
          <a:xfrm>
            <a:off x="3562782" y="3580410"/>
            <a:ext cx="3476568" cy="1561606"/>
          </a:xfrm>
          <a:prstGeom prst="rect">
            <a:avLst/>
          </a:prstGeom>
        </p:spPr>
      </p:pic>
    </p:spTree>
    <p:extLst>
      <p:ext uri="{BB962C8B-B14F-4D97-AF65-F5344CB8AC3E}">
        <p14:creationId xmlns:p14="http://schemas.microsoft.com/office/powerpoint/2010/main" val="3565507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1CF1E-8CF1-6D02-9411-44598180B0DA}"/>
              </a:ext>
            </a:extLst>
          </p:cNvPr>
          <p:cNvPicPr>
            <a:picLocks noChangeAspect="1"/>
          </p:cNvPicPr>
          <p:nvPr/>
        </p:nvPicPr>
        <p:blipFill>
          <a:blip r:embed="rId2"/>
          <a:stretch>
            <a:fillRect/>
          </a:stretch>
        </p:blipFill>
        <p:spPr>
          <a:xfrm>
            <a:off x="0" y="700335"/>
            <a:ext cx="12152367" cy="4417930"/>
          </a:xfrm>
          <a:prstGeom prst="rect">
            <a:avLst/>
          </a:prstGeom>
        </p:spPr>
      </p:pic>
      <p:sp>
        <p:nvSpPr>
          <p:cNvPr id="4" name="TextBox 3">
            <a:extLst>
              <a:ext uri="{FF2B5EF4-FFF2-40B4-BE49-F238E27FC236}">
                <a16:creationId xmlns:a16="http://schemas.microsoft.com/office/drawing/2014/main" id="{301D9195-C32B-8229-6CBD-08D744359EF0}"/>
              </a:ext>
            </a:extLst>
          </p:cNvPr>
          <p:cNvSpPr txBox="1"/>
          <p:nvPr/>
        </p:nvSpPr>
        <p:spPr>
          <a:xfrm>
            <a:off x="0" y="130628"/>
            <a:ext cx="2694584" cy="461665"/>
          </a:xfrm>
          <a:prstGeom prst="rect">
            <a:avLst/>
          </a:prstGeom>
          <a:noFill/>
        </p:spPr>
        <p:txBody>
          <a:bodyPr wrap="none" rtlCol="0">
            <a:spAutoFit/>
          </a:bodyPr>
          <a:lstStyle/>
          <a:p>
            <a:r>
              <a:rPr lang="en-GB" sz="2400" b="1" dirty="0">
                <a:latin typeface="Times New Roman" panose="02020603050405020304" pitchFamily="18" charset="0"/>
                <a:cs typeface="Times New Roman" panose="02020603050405020304" pitchFamily="18" charset="0"/>
              </a:rPr>
              <a:t>The IUPAC system</a:t>
            </a:r>
            <a:endParaRPr lang="en-BB"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57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746FA-65CA-3EBF-140A-3BEE13A8B729}"/>
              </a:ext>
            </a:extLst>
          </p:cNvPr>
          <p:cNvPicPr>
            <a:picLocks noChangeAspect="1"/>
          </p:cNvPicPr>
          <p:nvPr/>
        </p:nvPicPr>
        <p:blipFill>
          <a:blip r:embed="rId2"/>
          <a:stretch>
            <a:fillRect/>
          </a:stretch>
        </p:blipFill>
        <p:spPr>
          <a:xfrm>
            <a:off x="434810" y="294965"/>
            <a:ext cx="3705488" cy="1295710"/>
          </a:xfrm>
          <a:prstGeom prst="rect">
            <a:avLst/>
          </a:prstGeom>
        </p:spPr>
      </p:pic>
      <p:pic>
        <p:nvPicPr>
          <p:cNvPr id="5" name="Picture 4">
            <a:extLst>
              <a:ext uri="{FF2B5EF4-FFF2-40B4-BE49-F238E27FC236}">
                <a16:creationId xmlns:a16="http://schemas.microsoft.com/office/drawing/2014/main" id="{3F2E3507-DE6C-C437-3889-2574A45076F7}"/>
              </a:ext>
            </a:extLst>
          </p:cNvPr>
          <p:cNvPicPr>
            <a:picLocks noChangeAspect="1"/>
          </p:cNvPicPr>
          <p:nvPr/>
        </p:nvPicPr>
        <p:blipFill>
          <a:blip r:embed="rId3"/>
          <a:stretch>
            <a:fillRect/>
          </a:stretch>
        </p:blipFill>
        <p:spPr>
          <a:xfrm>
            <a:off x="434810" y="1955160"/>
            <a:ext cx="3719900" cy="1073048"/>
          </a:xfrm>
          <a:prstGeom prst="rect">
            <a:avLst/>
          </a:prstGeom>
        </p:spPr>
      </p:pic>
      <p:pic>
        <p:nvPicPr>
          <p:cNvPr id="7" name="Picture 6">
            <a:extLst>
              <a:ext uri="{FF2B5EF4-FFF2-40B4-BE49-F238E27FC236}">
                <a16:creationId xmlns:a16="http://schemas.microsoft.com/office/drawing/2014/main" id="{04DA13B9-DCBA-BC8A-273F-3D221269B8D3}"/>
              </a:ext>
            </a:extLst>
          </p:cNvPr>
          <p:cNvPicPr>
            <a:picLocks noChangeAspect="1"/>
          </p:cNvPicPr>
          <p:nvPr/>
        </p:nvPicPr>
        <p:blipFill>
          <a:blip r:embed="rId4"/>
          <a:stretch>
            <a:fillRect/>
          </a:stretch>
        </p:blipFill>
        <p:spPr>
          <a:xfrm>
            <a:off x="434810" y="3429000"/>
            <a:ext cx="3618956" cy="1182895"/>
          </a:xfrm>
          <a:prstGeom prst="rect">
            <a:avLst/>
          </a:prstGeom>
        </p:spPr>
      </p:pic>
      <p:pic>
        <p:nvPicPr>
          <p:cNvPr id="9" name="Picture 8">
            <a:extLst>
              <a:ext uri="{FF2B5EF4-FFF2-40B4-BE49-F238E27FC236}">
                <a16:creationId xmlns:a16="http://schemas.microsoft.com/office/drawing/2014/main" id="{884EC44D-76D0-6407-374F-08A107DC0154}"/>
              </a:ext>
            </a:extLst>
          </p:cNvPr>
          <p:cNvPicPr>
            <a:picLocks noChangeAspect="1"/>
          </p:cNvPicPr>
          <p:nvPr/>
        </p:nvPicPr>
        <p:blipFill>
          <a:blip r:embed="rId5"/>
          <a:stretch>
            <a:fillRect/>
          </a:stretch>
        </p:blipFill>
        <p:spPr>
          <a:xfrm>
            <a:off x="562280" y="5151664"/>
            <a:ext cx="3667426" cy="1411371"/>
          </a:xfrm>
          <a:prstGeom prst="rect">
            <a:avLst/>
          </a:prstGeom>
        </p:spPr>
      </p:pic>
      <p:pic>
        <p:nvPicPr>
          <p:cNvPr id="11" name="Picture 10">
            <a:extLst>
              <a:ext uri="{FF2B5EF4-FFF2-40B4-BE49-F238E27FC236}">
                <a16:creationId xmlns:a16="http://schemas.microsoft.com/office/drawing/2014/main" id="{6C899779-97B4-B149-B384-68826E0EFB12}"/>
              </a:ext>
            </a:extLst>
          </p:cNvPr>
          <p:cNvPicPr>
            <a:picLocks noChangeAspect="1"/>
          </p:cNvPicPr>
          <p:nvPr/>
        </p:nvPicPr>
        <p:blipFill>
          <a:blip r:embed="rId6"/>
          <a:stretch>
            <a:fillRect/>
          </a:stretch>
        </p:blipFill>
        <p:spPr>
          <a:xfrm>
            <a:off x="4809198" y="871568"/>
            <a:ext cx="2878505" cy="470344"/>
          </a:xfrm>
          <a:prstGeom prst="rect">
            <a:avLst/>
          </a:prstGeom>
        </p:spPr>
      </p:pic>
      <p:pic>
        <p:nvPicPr>
          <p:cNvPr id="13" name="Picture 12">
            <a:extLst>
              <a:ext uri="{FF2B5EF4-FFF2-40B4-BE49-F238E27FC236}">
                <a16:creationId xmlns:a16="http://schemas.microsoft.com/office/drawing/2014/main" id="{46248C39-D796-79A3-05BE-8AF53BA7C6B9}"/>
              </a:ext>
            </a:extLst>
          </p:cNvPr>
          <p:cNvPicPr>
            <a:picLocks noChangeAspect="1"/>
          </p:cNvPicPr>
          <p:nvPr/>
        </p:nvPicPr>
        <p:blipFill>
          <a:blip r:embed="rId7"/>
          <a:stretch>
            <a:fillRect/>
          </a:stretch>
        </p:blipFill>
        <p:spPr>
          <a:xfrm>
            <a:off x="4809197" y="2491684"/>
            <a:ext cx="3405939" cy="470344"/>
          </a:xfrm>
          <a:prstGeom prst="rect">
            <a:avLst/>
          </a:prstGeom>
        </p:spPr>
      </p:pic>
      <p:pic>
        <p:nvPicPr>
          <p:cNvPr id="15" name="Picture 14">
            <a:extLst>
              <a:ext uri="{FF2B5EF4-FFF2-40B4-BE49-F238E27FC236}">
                <a16:creationId xmlns:a16="http://schemas.microsoft.com/office/drawing/2014/main" id="{E225D9BB-0AF1-1871-9C01-16004027BED6}"/>
              </a:ext>
            </a:extLst>
          </p:cNvPr>
          <p:cNvPicPr>
            <a:picLocks noChangeAspect="1"/>
          </p:cNvPicPr>
          <p:nvPr/>
        </p:nvPicPr>
        <p:blipFill>
          <a:blip r:embed="rId8"/>
          <a:stretch>
            <a:fillRect/>
          </a:stretch>
        </p:blipFill>
        <p:spPr>
          <a:xfrm>
            <a:off x="4809197" y="3876628"/>
            <a:ext cx="3499359" cy="470344"/>
          </a:xfrm>
          <a:prstGeom prst="rect">
            <a:avLst/>
          </a:prstGeom>
        </p:spPr>
      </p:pic>
      <p:pic>
        <p:nvPicPr>
          <p:cNvPr id="17" name="Picture 16">
            <a:extLst>
              <a:ext uri="{FF2B5EF4-FFF2-40B4-BE49-F238E27FC236}">
                <a16:creationId xmlns:a16="http://schemas.microsoft.com/office/drawing/2014/main" id="{AE7322A8-A505-F592-F75A-01A8CDB3389B}"/>
              </a:ext>
            </a:extLst>
          </p:cNvPr>
          <p:cNvPicPr>
            <a:picLocks noChangeAspect="1"/>
          </p:cNvPicPr>
          <p:nvPr/>
        </p:nvPicPr>
        <p:blipFill>
          <a:blip r:embed="rId9"/>
          <a:stretch>
            <a:fillRect/>
          </a:stretch>
        </p:blipFill>
        <p:spPr>
          <a:xfrm>
            <a:off x="4809197" y="5525860"/>
            <a:ext cx="3744662" cy="470344"/>
          </a:xfrm>
          <a:prstGeom prst="rect">
            <a:avLst/>
          </a:prstGeom>
        </p:spPr>
      </p:pic>
    </p:spTree>
    <p:extLst>
      <p:ext uri="{BB962C8B-B14F-4D97-AF65-F5344CB8AC3E}">
        <p14:creationId xmlns:p14="http://schemas.microsoft.com/office/powerpoint/2010/main" val="374521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1783</Words>
  <Application>Microsoft Office PowerPoint</Application>
  <PresentationFormat>Widescreen</PresentationFormat>
  <Paragraphs>83</Paragraphs>
  <Slides>40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7" baseType="lpstr">
      <vt:lpstr>Arial</vt:lpstr>
      <vt:lpstr>Calibri</vt:lpstr>
      <vt:lpstr>Calibri Light</vt:lpstr>
      <vt:lpstr>Helvetica</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Mostak</dc:creator>
  <cp:lastModifiedBy>Joyanta</cp:lastModifiedBy>
  <cp:revision>9</cp:revision>
  <dcterms:created xsi:type="dcterms:W3CDTF">2022-11-14T09:05:45Z</dcterms:created>
  <dcterms:modified xsi:type="dcterms:W3CDTF">2023-02-05T02:32:04Z</dcterms:modified>
</cp:coreProperties>
</file>